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Barlow Condensed"/>
      <p:regular r:id="rId23"/>
      <p:bold r:id="rId24"/>
      <p:italic r:id="rId25"/>
      <p:boldItalic r:id="rId26"/>
    </p:embeddedFont>
    <p:embeddedFont>
      <p:font typeface="Arv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BarlowCondensed-bold.fntdata"/><Relationship Id="rId23" Type="http://schemas.openxmlformats.org/officeDocument/2006/relationships/font" Target="fonts/BarlowCondense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boldItalic.fntdata"/><Relationship Id="rId25" Type="http://schemas.openxmlformats.org/officeDocument/2006/relationships/font" Target="fonts/BarlowCondensed-italic.fntdata"/><Relationship Id="rId28" Type="http://schemas.openxmlformats.org/officeDocument/2006/relationships/font" Target="fonts/Arvo-bold.fntdata"/><Relationship Id="rId27" Type="http://schemas.openxmlformats.org/officeDocument/2006/relationships/font" Target="fonts/Arv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v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v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52e8f718bf_3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2e8f718bf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2e8f718b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2e8f718b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52e8f718bf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2e8f718bf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Max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name is Max, I am studying 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CyDAQ is a hardware teaching platform, that was designed with the Iowa State Universities Electrical and Computer Engineering Dept. in mind.</a:t>
            </a:r>
            <a:endParaRPr/>
          </a:p>
          <a:p>
            <a:pPr indent="0" lvl="0" marL="0" rtl="0" algn="l">
              <a:spcBef>
                <a:spcPts val="0"/>
              </a:spcBef>
              <a:spcAft>
                <a:spcPts val="0"/>
              </a:spcAft>
              <a:buNone/>
            </a:pPr>
            <a:r>
              <a:rPr lang="en"/>
              <a:t>Specificlaly, we spent our time targetting the curriculum for EE 224 and EE 324.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Complete set of low pass, band pass and high pass filters that are used for processing singals, as well as a interface for sampling data to a PC.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reflecting on our own experiences we felt that EE 224 and EE 324 would be great candidates to update the labs and utilize the CyDAQ platform. The purpose of the CyDAQ is to bridge the gap between the technical core concepts and real world applications in lab. We are doing this </a:t>
            </a:r>
            <a:r>
              <a:rPr lang="en">
                <a:solidFill>
                  <a:schemeClr val="dk1"/>
                </a:solidFill>
              </a:rPr>
              <a:t>by putting a CyDAQ in the hands of students during lab time as well as implementing brand new labs in EE 224 and EE 324 to utilize the CyDAQ platform.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52e8f718bf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2e8f718bf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2e8f718bf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2e8f718bf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52e8f718bf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2e8f718bf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Brady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357f881a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357f881a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357f881a3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9357f881a3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52e8f718bf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2e8f718bf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
    <p:spTree>
      <p:nvGrpSpPr>
        <p:cNvPr id="50" name="Shape 50"/>
        <p:cNvGrpSpPr/>
        <p:nvPr/>
      </p:nvGrpSpPr>
      <p:grpSpPr>
        <a:xfrm>
          <a:off x="0" y="0"/>
          <a:ext cx="0" cy="0"/>
          <a:chOff x="0" y="0"/>
          <a:chExt cx="0" cy="0"/>
        </a:xfrm>
      </p:grpSpPr>
      <p:grpSp>
        <p:nvGrpSpPr>
          <p:cNvPr id="51" name="Google Shape;51;p13"/>
          <p:cNvGrpSpPr/>
          <p:nvPr/>
        </p:nvGrpSpPr>
        <p:grpSpPr>
          <a:xfrm flipH="1" rot="10800000">
            <a:off x="6396261" y="4059388"/>
            <a:ext cx="2761414" cy="1094590"/>
            <a:chOff x="5543377" y="-26649"/>
            <a:chExt cx="3613944" cy="1432522"/>
          </a:xfrm>
        </p:grpSpPr>
        <p:sp>
          <p:nvSpPr>
            <p:cNvPr id="52" name="Google Shape;52;p13"/>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rgbClr val="0C2E3A"/>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rgbClr val="78001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rot="-5400000">
              <a:off x="6437042" y="-62766"/>
              <a:ext cx="479036" cy="551271"/>
            </a:xfrm>
            <a:custGeom>
              <a:rect b="b" l="l" r="r" t="t"/>
              <a:pathLst>
                <a:path extrusionOk="0" h="31824" w="27654">
                  <a:moveTo>
                    <a:pt x="27653" y="1"/>
                  </a:moveTo>
                  <a:lnTo>
                    <a:pt x="0" y="15845"/>
                  </a:lnTo>
                  <a:lnTo>
                    <a:pt x="27653" y="31823"/>
                  </a:lnTo>
                  <a:lnTo>
                    <a:pt x="27653" y="1"/>
                  </a:lnTo>
                  <a:close/>
                </a:path>
              </a:pathLst>
            </a:custGeom>
            <a:solidFill>
              <a:srgbClr val="FFE599"/>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3"/>
            <p:cNvSpPr/>
            <p:nvPr/>
          </p:nvSpPr>
          <p:spPr>
            <a:xfrm rot="-5400000">
              <a:off x="6849922" y="-201155"/>
              <a:ext cx="479036" cy="828050"/>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rgbClr val="99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p:nvPr/>
          </p:nvSpPr>
          <p:spPr>
            <a:xfrm rot="-5400000">
              <a:off x="8229270" y="-201155"/>
              <a:ext cx="479036" cy="828050"/>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rgbClr val="99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3"/>
            <p:cNvSpPr/>
            <p:nvPr/>
          </p:nvSpPr>
          <p:spPr>
            <a:xfrm rot="-5400000">
              <a:off x="8643319" y="-63918"/>
              <a:ext cx="476733" cy="551271"/>
            </a:xfrm>
            <a:custGeom>
              <a:rect b="b" l="l" r="r" t="t"/>
              <a:pathLst>
                <a:path extrusionOk="0" h="31824" w="27521">
                  <a:moveTo>
                    <a:pt x="27520" y="1"/>
                  </a:moveTo>
                  <a:lnTo>
                    <a:pt x="1" y="15979"/>
                  </a:lnTo>
                  <a:lnTo>
                    <a:pt x="27520" y="31823"/>
                  </a:lnTo>
                  <a:lnTo>
                    <a:pt x="27520" y="1"/>
                  </a:lnTo>
                  <a:close/>
                </a:path>
              </a:pathLst>
            </a:custGeom>
            <a:solidFill>
              <a:srgbClr val="FFD966"/>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p:nvPr/>
          </p:nvSpPr>
          <p:spPr>
            <a:xfrm rot="-5400000">
              <a:off x="7539604" y="-62757"/>
              <a:ext cx="479036" cy="551254"/>
            </a:xfrm>
            <a:custGeom>
              <a:rect b="b" l="l" r="r" t="t"/>
              <a:pathLst>
                <a:path extrusionOk="0" h="31823" w="27654">
                  <a:moveTo>
                    <a:pt x="27653" y="0"/>
                  </a:moveTo>
                  <a:lnTo>
                    <a:pt x="0" y="15978"/>
                  </a:lnTo>
                  <a:lnTo>
                    <a:pt x="27653" y="31823"/>
                  </a:lnTo>
                  <a:lnTo>
                    <a:pt x="27653" y="0"/>
                  </a:lnTo>
                  <a:close/>
                </a:path>
              </a:pathLst>
            </a:custGeom>
            <a:solidFill>
              <a:srgbClr val="66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rgbClr val="FFA73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3"/>
            <p:cNvSpPr/>
            <p:nvPr/>
          </p:nvSpPr>
          <p:spPr>
            <a:xfrm rot="-5400000">
              <a:off x="7265114" y="413968"/>
              <a:ext cx="476733" cy="553592"/>
            </a:xfrm>
            <a:custGeom>
              <a:rect b="b" l="l" r="r" t="t"/>
              <a:pathLst>
                <a:path extrusionOk="0" h="31958" w="27521">
                  <a:moveTo>
                    <a:pt x="27520" y="1"/>
                  </a:moveTo>
                  <a:lnTo>
                    <a:pt x="1" y="15979"/>
                  </a:lnTo>
                  <a:lnTo>
                    <a:pt x="27520" y="31957"/>
                  </a:lnTo>
                  <a:lnTo>
                    <a:pt x="27520" y="1"/>
                  </a:lnTo>
                  <a:close/>
                </a:path>
              </a:pathLst>
            </a:custGeom>
            <a:solidFill>
              <a:srgbClr val="78001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3"/>
            <p:cNvSpPr/>
            <p:nvPr/>
          </p:nvSpPr>
          <p:spPr>
            <a:xfrm rot="-5400000">
              <a:off x="7540756" y="415137"/>
              <a:ext cx="476733" cy="551254"/>
            </a:xfrm>
            <a:custGeom>
              <a:rect b="b" l="l" r="r" t="t"/>
              <a:pathLst>
                <a:path extrusionOk="0" h="31823" w="27521">
                  <a:moveTo>
                    <a:pt x="1" y="0"/>
                  </a:moveTo>
                  <a:lnTo>
                    <a:pt x="1" y="31823"/>
                  </a:lnTo>
                  <a:lnTo>
                    <a:pt x="27520" y="15978"/>
                  </a:lnTo>
                  <a:lnTo>
                    <a:pt x="1" y="0"/>
                  </a:lnTo>
                  <a:close/>
                </a:path>
              </a:pathLst>
            </a:custGeom>
            <a:solidFill>
              <a:srgbClr val="78001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rgbClr val="78001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3"/>
            <p:cNvSpPr/>
            <p:nvPr/>
          </p:nvSpPr>
          <p:spPr>
            <a:xfrm rot="-5400000">
              <a:off x="6852226" y="277891"/>
              <a:ext cx="476733" cy="825746"/>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rgbClr val="FFE599"/>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3"/>
            <p:cNvSpPr/>
            <p:nvPr/>
          </p:nvSpPr>
          <p:spPr>
            <a:xfrm rot="-5400000">
              <a:off x="5553199" y="611305"/>
              <a:ext cx="139273" cy="158917"/>
            </a:xfrm>
            <a:custGeom>
              <a:rect b="b" l="l" r="r" t="t"/>
              <a:pathLst>
                <a:path extrusionOk="0" h="9174" w="8040">
                  <a:moveTo>
                    <a:pt x="8040" y="0"/>
                  </a:moveTo>
                  <a:lnTo>
                    <a:pt x="1" y="4604"/>
                  </a:lnTo>
                  <a:lnTo>
                    <a:pt x="8040" y="9174"/>
                  </a:lnTo>
                  <a:lnTo>
                    <a:pt x="8040" y="0"/>
                  </a:lnTo>
                  <a:close/>
                </a:path>
              </a:pathLst>
            </a:custGeom>
            <a:solidFill>
              <a:srgbClr val="99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3"/>
            <p:cNvSpPr/>
            <p:nvPr/>
          </p:nvSpPr>
          <p:spPr>
            <a:xfrm rot="-5400000">
              <a:off x="5886623" y="414843"/>
              <a:ext cx="476733" cy="551843"/>
            </a:xfrm>
            <a:custGeom>
              <a:rect b="b" l="l" r="r" t="t"/>
              <a:pathLst>
                <a:path extrusionOk="0" h="31857" w="27521">
                  <a:moveTo>
                    <a:pt x="1" y="0"/>
                  </a:moveTo>
                  <a:lnTo>
                    <a:pt x="1" y="31857"/>
                  </a:lnTo>
                  <a:lnTo>
                    <a:pt x="27520" y="15845"/>
                  </a:lnTo>
                  <a:lnTo>
                    <a:pt x="1" y="0"/>
                  </a:lnTo>
                  <a:close/>
                </a:path>
              </a:pathLst>
            </a:custGeom>
            <a:solidFill>
              <a:srgbClr val="CC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3"/>
            <p:cNvSpPr/>
            <p:nvPr/>
          </p:nvSpPr>
          <p:spPr>
            <a:xfrm rot="-5400000">
              <a:off x="8404961" y="653513"/>
              <a:ext cx="953448" cy="551271"/>
            </a:xfrm>
            <a:custGeom>
              <a:rect b="b" l="l" r="r" t="t"/>
              <a:pathLst>
                <a:path extrusionOk="0" h="31824" w="55041">
                  <a:moveTo>
                    <a:pt x="27521" y="1"/>
                  </a:moveTo>
                  <a:lnTo>
                    <a:pt x="1" y="15979"/>
                  </a:lnTo>
                  <a:lnTo>
                    <a:pt x="27521" y="31823"/>
                  </a:lnTo>
                  <a:lnTo>
                    <a:pt x="55040" y="15979"/>
                  </a:lnTo>
                  <a:lnTo>
                    <a:pt x="27521" y="1"/>
                  </a:lnTo>
                  <a:close/>
                </a:path>
              </a:pathLst>
            </a:custGeom>
            <a:solidFill>
              <a:srgbClr val="E69138"/>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3"/>
            <p:cNvSpPr/>
            <p:nvPr/>
          </p:nvSpPr>
          <p:spPr>
            <a:xfrm rot="-5400000">
              <a:off x="8230422" y="276739"/>
              <a:ext cx="476733" cy="828050"/>
            </a:xfrm>
            <a:custGeom>
              <a:rect b="b" l="l" r="r" t="t"/>
              <a:pathLst>
                <a:path extrusionOk="0" h="47802" w="27521">
                  <a:moveTo>
                    <a:pt x="1" y="1"/>
                  </a:moveTo>
                  <a:lnTo>
                    <a:pt x="1" y="31824"/>
                  </a:lnTo>
                  <a:lnTo>
                    <a:pt x="27520" y="47802"/>
                  </a:lnTo>
                  <a:lnTo>
                    <a:pt x="27520" y="15979"/>
                  </a:lnTo>
                  <a:lnTo>
                    <a:pt x="1" y="1"/>
                  </a:lnTo>
                  <a:close/>
                </a:path>
              </a:pathLst>
            </a:custGeom>
            <a:solidFill>
              <a:srgbClr val="66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3"/>
            <p:cNvSpPr/>
            <p:nvPr/>
          </p:nvSpPr>
          <p:spPr>
            <a:xfrm rot="-5400000">
              <a:off x="7817551" y="415137"/>
              <a:ext cx="476733" cy="551254"/>
            </a:xfrm>
            <a:custGeom>
              <a:rect b="b" l="l" r="r" t="t"/>
              <a:pathLst>
                <a:path extrusionOk="0" h="31823" w="27521">
                  <a:moveTo>
                    <a:pt x="27520" y="0"/>
                  </a:moveTo>
                  <a:lnTo>
                    <a:pt x="1" y="15845"/>
                  </a:lnTo>
                  <a:lnTo>
                    <a:pt x="27520" y="31823"/>
                  </a:lnTo>
                  <a:lnTo>
                    <a:pt x="27520" y="0"/>
                  </a:lnTo>
                  <a:close/>
                </a:path>
              </a:pathLst>
            </a:custGeom>
            <a:solidFill>
              <a:srgbClr val="CC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3"/>
            <p:cNvSpPr/>
            <p:nvPr/>
          </p:nvSpPr>
          <p:spPr>
            <a:xfrm rot="-5400000">
              <a:off x="7816399" y="-62757"/>
              <a:ext cx="479036" cy="551254"/>
            </a:xfrm>
            <a:custGeom>
              <a:rect b="b" l="l" r="r" t="t"/>
              <a:pathLst>
                <a:path extrusionOk="0" h="31823" w="27654">
                  <a:moveTo>
                    <a:pt x="0" y="0"/>
                  </a:moveTo>
                  <a:lnTo>
                    <a:pt x="0" y="31823"/>
                  </a:lnTo>
                  <a:lnTo>
                    <a:pt x="27653" y="15845"/>
                  </a:lnTo>
                  <a:lnTo>
                    <a:pt x="0" y="0"/>
                  </a:lnTo>
                  <a:close/>
                </a:path>
              </a:pathLst>
            </a:custGeom>
            <a:solidFill>
              <a:srgbClr val="E69138"/>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rot="-5400000">
              <a:off x="7263962" y="-63926"/>
              <a:ext cx="479036" cy="553592"/>
            </a:xfrm>
            <a:custGeom>
              <a:rect b="b" l="l" r="r" t="t"/>
              <a:pathLst>
                <a:path extrusionOk="0" h="31958" w="27654">
                  <a:moveTo>
                    <a:pt x="0" y="1"/>
                  </a:moveTo>
                  <a:lnTo>
                    <a:pt x="0" y="31957"/>
                  </a:lnTo>
                  <a:lnTo>
                    <a:pt x="27653" y="15979"/>
                  </a:lnTo>
                  <a:lnTo>
                    <a:pt x="0" y="1"/>
                  </a:lnTo>
                  <a:close/>
                </a:path>
              </a:pathLst>
            </a:custGeom>
            <a:solidFill>
              <a:srgbClr val="FFE599"/>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3"/>
            <p:cNvSpPr/>
            <p:nvPr/>
          </p:nvSpPr>
          <p:spPr>
            <a:xfrm rot="-5400000">
              <a:off x="7163986" y="515124"/>
              <a:ext cx="953448" cy="828050"/>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rgbClr val="FFD966"/>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p13"/>
          <p:cNvSpPr txBox="1"/>
          <p:nvPr>
            <p:ph type="ctrTitle"/>
          </p:nvPr>
        </p:nvSpPr>
        <p:spPr>
          <a:xfrm>
            <a:off x="4308049" y="2067485"/>
            <a:ext cx="3294300" cy="5778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4800"/>
              <a:buNone/>
              <a:defRPr sz="4800"/>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74" name="Google Shape;74;p13"/>
          <p:cNvSpPr txBox="1"/>
          <p:nvPr>
            <p:ph idx="1" type="subTitle"/>
          </p:nvPr>
        </p:nvSpPr>
        <p:spPr>
          <a:xfrm>
            <a:off x="1868250" y="2708213"/>
            <a:ext cx="4020300" cy="367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75" name="Google Shape;75;p13"/>
          <p:cNvCxnSpPr/>
          <p:nvPr/>
        </p:nvCxnSpPr>
        <p:spPr>
          <a:xfrm>
            <a:off x="5123700" y="2607238"/>
            <a:ext cx="4020300" cy="0"/>
          </a:xfrm>
          <a:prstGeom prst="straightConnector1">
            <a:avLst/>
          </a:prstGeom>
          <a:noFill/>
          <a:ln cap="flat" cmpd="sng" w="28575">
            <a:solidFill>
              <a:schemeClr val="accent4"/>
            </a:solidFill>
            <a:prstDash val="solid"/>
            <a:round/>
            <a:headEnd len="sm" w="sm" type="none"/>
            <a:tailEnd len="sm" w="sm" type="none"/>
          </a:ln>
        </p:spPr>
      </p:cxnSp>
      <p:grpSp>
        <p:nvGrpSpPr>
          <p:cNvPr id="76" name="Google Shape;76;p13"/>
          <p:cNvGrpSpPr/>
          <p:nvPr/>
        </p:nvGrpSpPr>
        <p:grpSpPr>
          <a:xfrm flipH="1" rot="10800000">
            <a:off x="-452991" y="-26651"/>
            <a:ext cx="2192143" cy="1495179"/>
            <a:chOff x="-293169" y="3658798"/>
            <a:chExt cx="2192143" cy="1495179"/>
          </a:xfrm>
        </p:grpSpPr>
        <p:sp>
          <p:nvSpPr>
            <p:cNvPr id="77" name="Google Shape;77;p13"/>
            <p:cNvSpPr/>
            <p:nvPr/>
          </p:nvSpPr>
          <p:spPr>
            <a:xfrm rot="5400000">
              <a:off x="566876" y="4718563"/>
              <a:ext cx="402082" cy="465014"/>
            </a:xfrm>
            <a:custGeom>
              <a:rect b="b" l="l" r="r" t="t"/>
              <a:pathLst>
                <a:path extrusionOk="0" h="31823" w="27521">
                  <a:moveTo>
                    <a:pt x="27521" y="0"/>
                  </a:moveTo>
                  <a:lnTo>
                    <a:pt x="1" y="15978"/>
                  </a:lnTo>
                  <a:lnTo>
                    <a:pt x="27521" y="31823"/>
                  </a:lnTo>
                  <a:lnTo>
                    <a:pt x="27521" y="0"/>
                  </a:lnTo>
                  <a:close/>
                </a:path>
              </a:pathLst>
            </a:custGeom>
            <a:solidFill>
              <a:srgbClr val="CC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3"/>
            <p:cNvSpPr/>
            <p:nvPr/>
          </p:nvSpPr>
          <p:spPr>
            <a:xfrm rot="5400000">
              <a:off x="813966" y="4749204"/>
              <a:ext cx="372910" cy="433031"/>
            </a:xfrm>
            <a:custGeom>
              <a:rect b="b" l="l" r="r" t="t"/>
              <a:pathLst>
                <a:path extrusionOk="0" h="31958" w="27521">
                  <a:moveTo>
                    <a:pt x="1" y="1"/>
                  </a:moveTo>
                  <a:lnTo>
                    <a:pt x="1" y="31957"/>
                  </a:lnTo>
                  <a:lnTo>
                    <a:pt x="27521" y="15979"/>
                  </a:lnTo>
                  <a:lnTo>
                    <a:pt x="1" y="1"/>
                  </a:lnTo>
                  <a:close/>
                </a:path>
              </a:pathLst>
            </a:custGeom>
            <a:solidFill>
              <a:srgbClr val="F5340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3"/>
            <p:cNvSpPr/>
            <p:nvPr/>
          </p:nvSpPr>
          <p:spPr>
            <a:xfrm rot="5400000">
              <a:off x="1460748" y="4750112"/>
              <a:ext cx="372910" cy="431215"/>
            </a:xfrm>
            <a:custGeom>
              <a:rect b="b" l="l" r="r" t="t"/>
              <a:pathLst>
                <a:path extrusionOk="0" h="31824" w="27521">
                  <a:moveTo>
                    <a:pt x="27521" y="1"/>
                  </a:moveTo>
                  <a:lnTo>
                    <a:pt x="1" y="15845"/>
                  </a:lnTo>
                  <a:lnTo>
                    <a:pt x="27521" y="31823"/>
                  </a:lnTo>
                  <a:lnTo>
                    <a:pt x="27521" y="1"/>
                  </a:lnTo>
                  <a:close/>
                </a:path>
              </a:pathLst>
            </a:custGeom>
            <a:solidFill>
              <a:srgbClr val="66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3"/>
            <p:cNvSpPr/>
            <p:nvPr/>
          </p:nvSpPr>
          <p:spPr>
            <a:xfrm rot="5400000">
              <a:off x="1135098" y="4642762"/>
              <a:ext cx="376514" cy="645915"/>
            </a:xfrm>
            <a:custGeom>
              <a:rect b="b" l="l" r="r" t="t"/>
              <a:pathLst>
                <a:path extrusionOk="0" h="47669" w="27787">
                  <a:moveTo>
                    <a:pt x="1" y="1"/>
                  </a:moveTo>
                  <a:lnTo>
                    <a:pt x="134" y="31823"/>
                  </a:lnTo>
                  <a:lnTo>
                    <a:pt x="27787" y="47668"/>
                  </a:lnTo>
                  <a:lnTo>
                    <a:pt x="27654" y="15845"/>
                  </a:lnTo>
                  <a:lnTo>
                    <a:pt x="1" y="1"/>
                  </a:lnTo>
                  <a:close/>
                </a:path>
              </a:pathLst>
            </a:custGeom>
            <a:solidFill>
              <a:srgbClr val="99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3"/>
            <p:cNvSpPr/>
            <p:nvPr/>
          </p:nvSpPr>
          <p:spPr>
            <a:xfrm rot="5400000">
              <a:off x="813065" y="4375410"/>
              <a:ext cx="374712" cy="433031"/>
            </a:xfrm>
            <a:custGeom>
              <a:rect b="b" l="l" r="r" t="t"/>
              <a:pathLst>
                <a:path extrusionOk="0" h="31958" w="27654">
                  <a:moveTo>
                    <a:pt x="27654" y="1"/>
                  </a:moveTo>
                  <a:lnTo>
                    <a:pt x="1" y="15979"/>
                  </a:lnTo>
                  <a:lnTo>
                    <a:pt x="27654" y="31957"/>
                  </a:lnTo>
                  <a:lnTo>
                    <a:pt x="27654" y="1"/>
                  </a:lnTo>
                  <a:close/>
                </a:path>
              </a:pathLst>
            </a:custGeom>
            <a:solidFill>
              <a:srgbClr val="F5340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3"/>
            <p:cNvSpPr/>
            <p:nvPr/>
          </p:nvSpPr>
          <p:spPr>
            <a:xfrm rot="5400000">
              <a:off x="597469" y="4376325"/>
              <a:ext cx="374712" cy="431202"/>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rot="5400000">
              <a:off x="813966" y="4749204"/>
              <a:ext cx="372910" cy="433031"/>
            </a:xfrm>
            <a:custGeom>
              <a:rect b="b" l="l" r="r" t="t"/>
              <a:pathLst>
                <a:path extrusionOk="0" h="31958" w="27521">
                  <a:moveTo>
                    <a:pt x="1" y="1"/>
                  </a:moveTo>
                  <a:lnTo>
                    <a:pt x="1" y="31957"/>
                  </a:lnTo>
                  <a:lnTo>
                    <a:pt x="27521" y="15979"/>
                  </a:lnTo>
                  <a:lnTo>
                    <a:pt x="1" y="1"/>
                  </a:lnTo>
                  <a:close/>
                </a:path>
              </a:pathLst>
            </a:custGeom>
            <a:solidFill>
              <a:srgbClr val="FFA73B"/>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rot="5400000">
              <a:off x="1460754" y="4002531"/>
              <a:ext cx="372896" cy="431215"/>
            </a:xfrm>
            <a:custGeom>
              <a:rect b="b" l="l" r="r" t="t"/>
              <a:pathLst>
                <a:path extrusionOk="0" h="31824" w="27520">
                  <a:moveTo>
                    <a:pt x="27520" y="1"/>
                  </a:moveTo>
                  <a:lnTo>
                    <a:pt x="0" y="15845"/>
                  </a:lnTo>
                  <a:lnTo>
                    <a:pt x="27520" y="31823"/>
                  </a:lnTo>
                  <a:lnTo>
                    <a:pt x="27520" y="1"/>
                  </a:lnTo>
                  <a:close/>
                </a:path>
              </a:pathLst>
            </a:custGeom>
            <a:solidFill>
              <a:srgbClr val="CC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3"/>
            <p:cNvSpPr/>
            <p:nvPr/>
          </p:nvSpPr>
          <p:spPr>
            <a:xfrm rot="5400000">
              <a:off x="1128547" y="3961854"/>
              <a:ext cx="174931" cy="201597"/>
            </a:xfrm>
            <a:custGeom>
              <a:rect b="b" l="l" r="r" t="t"/>
              <a:pathLst>
                <a:path extrusionOk="0" h="14878" w="12910">
                  <a:moveTo>
                    <a:pt x="1" y="0"/>
                  </a:moveTo>
                  <a:lnTo>
                    <a:pt x="1" y="14877"/>
                  </a:lnTo>
                  <a:lnTo>
                    <a:pt x="12910" y="7505"/>
                  </a:lnTo>
                  <a:lnTo>
                    <a:pt x="134" y="0"/>
                  </a:lnTo>
                  <a:close/>
                </a:path>
              </a:pathLst>
            </a:custGeom>
            <a:solidFill>
              <a:srgbClr val="E69138"/>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rot="5400000">
              <a:off x="1770825" y="4018351"/>
              <a:ext cx="118427" cy="137871"/>
            </a:xfrm>
            <a:custGeom>
              <a:rect b="b" l="l" r="r" t="t"/>
              <a:pathLst>
                <a:path extrusionOk="0" h="10175" w="8740">
                  <a:moveTo>
                    <a:pt x="0" y="1"/>
                  </a:moveTo>
                  <a:lnTo>
                    <a:pt x="0" y="10175"/>
                  </a:lnTo>
                  <a:lnTo>
                    <a:pt x="8740" y="5005"/>
                  </a:lnTo>
                  <a:lnTo>
                    <a:pt x="0" y="1"/>
                  </a:lnTo>
                  <a:close/>
                </a:path>
              </a:pathLst>
            </a:custGeom>
            <a:solidFill>
              <a:srgbClr val="CC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rot="5400000">
              <a:off x="1135999" y="4268968"/>
              <a:ext cx="374712" cy="645915"/>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rgbClr val="E69138"/>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p:nvPr/>
          </p:nvSpPr>
          <p:spPr>
            <a:xfrm rot="5400000">
              <a:off x="1459847" y="4376318"/>
              <a:ext cx="374712" cy="431215"/>
            </a:xfrm>
            <a:custGeom>
              <a:rect b="b" l="l" r="r" t="t"/>
              <a:pathLst>
                <a:path extrusionOk="0" h="31824" w="27654">
                  <a:moveTo>
                    <a:pt x="1" y="1"/>
                  </a:moveTo>
                  <a:lnTo>
                    <a:pt x="1" y="31823"/>
                  </a:lnTo>
                  <a:lnTo>
                    <a:pt x="27654" y="15979"/>
                  </a:lnTo>
                  <a:lnTo>
                    <a:pt x="27654" y="15845"/>
                  </a:lnTo>
                  <a:lnTo>
                    <a:pt x="1" y="1"/>
                  </a:lnTo>
                  <a:close/>
                </a:path>
              </a:pathLst>
            </a:custGeom>
            <a:solidFill>
              <a:srgbClr val="FFD966"/>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rot="5400000">
              <a:off x="167191" y="4002531"/>
              <a:ext cx="372896" cy="431215"/>
            </a:xfrm>
            <a:custGeom>
              <a:rect b="b" l="l" r="r" t="t"/>
              <a:pathLst>
                <a:path extrusionOk="0" h="31824" w="27520">
                  <a:moveTo>
                    <a:pt x="27520" y="1"/>
                  </a:moveTo>
                  <a:lnTo>
                    <a:pt x="0" y="15979"/>
                  </a:lnTo>
                  <a:lnTo>
                    <a:pt x="27520" y="31824"/>
                  </a:lnTo>
                  <a:lnTo>
                    <a:pt x="27520" y="1"/>
                  </a:lnTo>
                  <a:close/>
                </a:path>
              </a:pathLst>
            </a:custGeom>
            <a:solidFill>
              <a:srgbClr val="E69138"/>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rot="5400000">
              <a:off x="-264008" y="3629645"/>
              <a:ext cx="372910" cy="431215"/>
            </a:xfrm>
            <a:custGeom>
              <a:rect b="b" l="l" r="r" t="t"/>
              <a:pathLst>
                <a:path extrusionOk="0" h="31824" w="27521">
                  <a:moveTo>
                    <a:pt x="1" y="1"/>
                  </a:moveTo>
                  <a:lnTo>
                    <a:pt x="1" y="31823"/>
                  </a:lnTo>
                  <a:lnTo>
                    <a:pt x="27520" y="15979"/>
                  </a:lnTo>
                  <a:lnTo>
                    <a:pt x="1" y="1"/>
                  </a:lnTo>
                  <a:close/>
                </a:path>
              </a:pathLst>
            </a:custGeom>
            <a:solidFill>
              <a:srgbClr val="CC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rot="5400000">
              <a:off x="-49317" y="4160717"/>
              <a:ext cx="374712" cy="862417"/>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rgbClr val="CC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p:nvPr/>
          </p:nvSpPr>
          <p:spPr>
            <a:xfrm rot="5400000">
              <a:off x="380972" y="4376325"/>
              <a:ext cx="374712" cy="431202"/>
            </a:xfrm>
            <a:custGeom>
              <a:rect b="b" l="l" r="r" t="t"/>
              <a:pathLst>
                <a:path extrusionOk="0" h="31823" w="27654">
                  <a:moveTo>
                    <a:pt x="27654" y="0"/>
                  </a:moveTo>
                  <a:lnTo>
                    <a:pt x="1" y="15845"/>
                  </a:lnTo>
                  <a:lnTo>
                    <a:pt x="27654" y="31823"/>
                  </a:lnTo>
                  <a:lnTo>
                    <a:pt x="27654" y="0"/>
                  </a:lnTo>
                  <a:close/>
                </a:path>
              </a:pathLst>
            </a:custGeom>
            <a:solidFill>
              <a:srgbClr val="E69138"/>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rot="5400000">
              <a:off x="519274" y="4454515"/>
              <a:ext cx="747608" cy="647717"/>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rgbClr val="FFD966"/>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rot="5400000">
              <a:off x="139325" y="4533617"/>
              <a:ext cx="374712" cy="862403"/>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rgbClr val="990000"/>
            </a:solidFill>
            <a:ln>
              <a:noFill/>
            </a:ln>
            <a:effectLst>
              <a:outerShdw blurRad="57150" rotWithShape="0" algn="bl" dir="5400000" dist="19050">
                <a:srgbClr val="000000">
                  <a:alpha val="498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mc:Choice Requires="p14">
      <p:transition spd="med">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ddec20-14.sd.ece.iastat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ph type="ctrTitle"/>
          </p:nvPr>
        </p:nvSpPr>
        <p:spPr>
          <a:xfrm>
            <a:off x="5066025" y="1171300"/>
            <a:ext cx="3795900" cy="1520400"/>
          </a:xfrm>
          <a:prstGeom prst="rect">
            <a:avLst/>
          </a:prstGeom>
        </p:spPr>
        <p:txBody>
          <a:bodyPr anchorCtr="0" anchor="ctr" bIns="91425" lIns="91425" spcFirstLastPara="1" rIns="91425" wrap="square" tIns="91425">
            <a:noAutofit/>
          </a:bodyPr>
          <a:lstStyle/>
          <a:p>
            <a:pPr indent="0" lvl="0" marL="0" rtl="0" algn="l">
              <a:lnSpc>
                <a:spcPct val="115000"/>
              </a:lnSpc>
              <a:spcBef>
                <a:spcPts val="1400"/>
              </a:spcBef>
              <a:spcAft>
                <a:spcPts val="400"/>
              </a:spcAft>
              <a:buNone/>
            </a:pPr>
            <a:r>
              <a:rPr b="1" lang="en" sz="2400">
                <a:solidFill>
                  <a:srgbClr val="D9D9D9"/>
                </a:solidFill>
                <a:latin typeface="Barlow Condensed"/>
                <a:ea typeface="Barlow Condensed"/>
                <a:cs typeface="Barlow Condensed"/>
                <a:sym typeface="Barlow Condensed"/>
              </a:rPr>
              <a:t>Introduction of Real-World Signals and Systems</a:t>
            </a:r>
            <a:r>
              <a:rPr b="1" lang="en" sz="2400">
                <a:solidFill>
                  <a:srgbClr val="CC4125"/>
                </a:solidFill>
                <a:latin typeface="Barlow Condensed"/>
                <a:ea typeface="Barlow Condensed"/>
                <a:cs typeface="Barlow Condensed"/>
                <a:sym typeface="Barlow Condensed"/>
              </a:rPr>
              <a:t> </a:t>
            </a:r>
            <a:r>
              <a:rPr lang="en" sz="2400">
                <a:solidFill>
                  <a:srgbClr val="CC4125"/>
                </a:solidFill>
                <a:latin typeface="Barlow Condensed"/>
                <a:ea typeface="Barlow Condensed"/>
                <a:cs typeface="Barlow Condensed"/>
                <a:sym typeface="Barlow Condensed"/>
              </a:rPr>
              <a:t>into ECpE </a:t>
            </a:r>
            <a:r>
              <a:rPr lang="en" sz="2400">
                <a:solidFill>
                  <a:srgbClr val="CC4125"/>
                </a:solidFill>
                <a:latin typeface="Barlow Condensed"/>
                <a:ea typeface="Barlow Condensed"/>
                <a:cs typeface="Barlow Condensed"/>
                <a:sym typeface="Barlow Condensed"/>
              </a:rPr>
              <a:t>DSP</a:t>
            </a:r>
            <a:r>
              <a:rPr lang="en" sz="2400">
                <a:solidFill>
                  <a:srgbClr val="CC4125"/>
                </a:solidFill>
                <a:latin typeface="Barlow Condensed"/>
                <a:ea typeface="Barlow Condensed"/>
                <a:cs typeface="Barlow Condensed"/>
                <a:sym typeface="Barlow Condensed"/>
              </a:rPr>
              <a:t> Laboratory Curriculum</a:t>
            </a:r>
            <a:endParaRPr sz="2400">
              <a:solidFill>
                <a:srgbClr val="CC4125"/>
              </a:solidFill>
            </a:endParaRPr>
          </a:p>
        </p:txBody>
      </p:sp>
      <p:sp>
        <p:nvSpPr>
          <p:cNvPr id="100" name="Google Shape;100;p14"/>
          <p:cNvSpPr txBox="1"/>
          <p:nvPr/>
        </p:nvSpPr>
        <p:spPr>
          <a:xfrm>
            <a:off x="5066025" y="2691700"/>
            <a:ext cx="2694000" cy="12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Arvo"/>
                <a:ea typeface="Arvo"/>
                <a:cs typeface="Arvo"/>
                <a:sym typeface="Arvo"/>
              </a:rPr>
              <a:t>Members:</a:t>
            </a:r>
            <a:endParaRPr>
              <a:solidFill>
                <a:srgbClr val="999999"/>
              </a:solidFill>
              <a:latin typeface="Arvo"/>
              <a:ea typeface="Arvo"/>
              <a:cs typeface="Arvo"/>
              <a:sym typeface="Arvo"/>
            </a:endParaRPr>
          </a:p>
          <a:p>
            <a:pPr indent="0" lvl="0" marL="0" rtl="0" algn="l">
              <a:spcBef>
                <a:spcPts val="0"/>
              </a:spcBef>
              <a:spcAft>
                <a:spcPts val="0"/>
              </a:spcAft>
              <a:buNone/>
            </a:pPr>
            <a:r>
              <a:rPr lang="en">
                <a:solidFill>
                  <a:srgbClr val="D9D9D9"/>
                </a:solidFill>
                <a:latin typeface="Arvo"/>
                <a:ea typeface="Arvo"/>
                <a:cs typeface="Arvo"/>
                <a:sym typeface="Arvo"/>
              </a:rPr>
              <a:t>Brady A.		</a:t>
            </a:r>
            <a:r>
              <a:rPr lang="en">
                <a:solidFill>
                  <a:srgbClr val="D9D9D9"/>
                </a:solidFill>
                <a:latin typeface="Arvo"/>
                <a:ea typeface="Arvo"/>
                <a:cs typeface="Arvo"/>
                <a:sym typeface="Arvo"/>
              </a:rPr>
              <a:t>Max K.</a:t>
            </a:r>
            <a:endParaRPr>
              <a:solidFill>
                <a:srgbClr val="D9D9D9"/>
              </a:solidFill>
              <a:latin typeface="Arvo"/>
              <a:ea typeface="Arvo"/>
              <a:cs typeface="Arvo"/>
              <a:sym typeface="Arvo"/>
            </a:endParaRPr>
          </a:p>
          <a:p>
            <a:pPr indent="0" lvl="0" marL="0" rtl="0" algn="l">
              <a:spcBef>
                <a:spcPts val="0"/>
              </a:spcBef>
              <a:spcAft>
                <a:spcPts val="0"/>
              </a:spcAft>
              <a:buNone/>
            </a:pPr>
            <a:r>
              <a:rPr lang="en">
                <a:solidFill>
                  <a:srgbClr val="D9D9D9"/>
                </a:solidFill>
                <a:latin typeface="Arvo"/>
                <a:ea typeface="Arvo"/>
                <a:cs typeface="Arvo"/>
                <a:sym typeface="Arvo"/>
              </a:rPr>
              <a:t>Sam 	B.		</a:t>
            </a:r>
            <a:r>
              <a:rPr lang="en">
                <a:solidFill>
                  <a:srgbClr val="D9D9D9"/>
                </a:solidFill>
                <a:latin typeface="Arvo"/>
                <a:ea typeface="Arvo"/>
                <a:cs typeface="Arvo"/>
                <a:sym typeface="Arvo"/>
              </a:rPr>
              <a:t>Emily L.</a:t>
            </a:r>
            <a:endParaRPr>
              <a:solidFill>
                <a:srgbClr val="D9D9D9"/>
              </a:solidFill>
              <a:latin typeface="Arvo"/>
              <a:ea typeface="Arvo"/>
              <a:cs typeface="Arvo"/>
              <a:sym typeface="Arvo"/>
            </a:endParaRPr>
          </a:p>
          <a:p>
            <a:pPr indent="0" lvl="0" marL="0" rtl="0" algn="l">
              <a:spcBef>
                <a:spcPts val="0"/>
              </a:spcBef>
              <a:spcAft>
                <a:spcPts val="0"/>
              </a:spcAft>
              <a:buNone/>
            </a:pPr>
            <a:r>
              <a:rPr lang="en">
                <a:solidFill>
                  <a:srgbClr val="D9D9D9"/>
                </a:solidFill>
                <a:latin typeface="Arvo"/>
                <a:ea typeface="Arvo"/>
                <a:cs typeface="Arvo"/>
                <a:sym typeface="Arvo"/>
              </a:rPr>
              <a:t>Mitchell H.	</a:t>
            </a:r>
            <a:r>
              <a:rPr lang="en">
                <a:solidFill>
                  <a:srgbClr val="D9D9D9"/>
                </a:solidFill>
                <a:latin typeface="Arvo"/>
                <a:ea typeface="Arvo"/>
                <a:cs typeface="Arvo"/>
                <a:sym typeface="Arvo"/>
              </a:rPr>
              <a:t>Isaac R.</a:t>
            </a:r>
            <a:endParaRPr>
              <a:solidFill>
                <a:srgbClr val="D9D9D9"/>
              </a:solidFill>
              <a:latin typeface="Arvo"/>
              <a:ea typeface="Arvo"/>
              <a:cs typeface="Arvo"/>
              <a:sym typeface="Arvo"/>
            </a:endParaRPr>
          </a:p>
          <a:p>
            <a:pPr indent="0" lvl="0" marL="0" rtl="0" algn="l">
              <a:spcBef>
                <a:spcPts val="0"/>
              </a:spcBef>
              <a:spcAft>
                <a:spcPts val="0"/>
              </a:spcAft>
              <a:buNone/>
            </a:pPr>
            <a:r>
              <a:t/>
            </a:r>
            <a:endParaRPr>
              <a:solidFill>
                <a:srgbClr val="D9D9D9"/>
              </a:solidFill>
              <a:latin typeface="Arvo"/>
              <a:ea typeface="Arvo"/>
              <a:cs typeface="Arvo"/>
              <a:sym typeface="Arvo"/>
            </a:endParaRPr>
          </a:p>
          <a:p>
            <a:pPr indent="0" lvl="0" marL="0" rtl="0" algn="l">
              <a:spcBef>
                <a:spcPts val="0"/>
              </a:spcBef>
              <a:spcAft>
                <a:spcPts val="0"/>
              </a:spcAft>
              <a:buNone/>
            </a:pPr>
            <a:r>
              <a:t/>
            </a:r>
            <a:endParaRPr>
              <a:solidFill>
                <a:srgbClr val="D9D9D9"/>
              </a:solidFill>
              <a:latin typeface="Arvo"/>
              <a:ea typeface="Arvo"/>
              <a:cs typeface="Arvo"/>
              <a:sym typeface="Arvo"/>
            </a:endParaRPr>
          </a:p>
          <a:p>
            <a:pPr indent="0" lvl="0" marL="0" rtl="0" algn="l">
              <a:spcBef>
                <a:spcPts val="0"/>
              </a:spcBef>
              <a:spcAft>
                <a:spcPts val="0"/>
              </a:spcAft>
              <a:buNone/>
            </a:pPr>
            <a:r>
              <a:t/>
            </a:r>
            <a:endParaRPr>
              <a:solidFill>
                <a:srgbClr val="D9D9D9"/>
              </a:solidFill>
              <a:latin typeface="Arvo"/>
              <a:ea typeface="Arvo"/>
              <a:cs typeface="Arvo"/>
              <a:sym typeface="Arvo"/>
            </a:endParaRPr>
          </a:p>
          <a:p>
            <a:pPr indent="0" lvl="0" marL="0" rtl="0" algn="l">
              <a:spcBef>
                <a:spcPts val="0"/>
              </a:spcBef>
              <a:spcAft>
                <a:spcPts val="0"/>
              </a:spcAft>
              <a:buNone/>
            </a:pPr>
            <a:r>
              <a:t/>
            </a:r>
            <a:endParaRPr>
              <a:solidFill>
                <a:srgbClr val="D9D9D9"/>
              </a:solidFill>
              <a:latin typeface="Arvo"/>
              <a:ea typeface="Arvo"/>
              <a:cs typeface="Arvo"/>
              <a:sym typeface="Arvo"/>
            </a:endParaRPr>
          </a:p>
          <a:p>
            <a:pPr indent="0" lvl="0" marL="0" rtl="0" algn="l">
              <a:spcBef>
                <a:spcPts val="0"/>
              </a:spcBef>
              <a:spcAft>
                <a:spcPts val="0"/>
              </a:spcAft>
              <a:buNone/>
            </a:pPr>
            <a:r>
              <a:t/>
            </a:r>
            <a:endParaRPr>
              <a:solidFill>
                <a:srgbClr val="D9D9D9"/>
              </a:solidFill>
              <a:latin typeface="Arvo"/>
              <a:ea typeface="Arvo"/>
              <a:cs typeface="Arvo"/>
              <a:sym typeface="Arvo"/>
            </a:endParaRPr>
          </a:p>
        </p:txBody>
      </p:sp>
      <p:sp>
        <p:nvSpPr>
          <p:cNvPr id="101" name="Google Shape;101;p14"/>
          <p:cNvSpPr txBox="1"/>
          <p:nvPr/>
        </p:nvSpPr>
        <p:spPr>
          <a:xfrm>
            <a:off x="270825" y="3655700"/>
            <a:ext cx="4701600" cy="11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9999"/>
                </a:solidFill>
                <a:latin typeface="Arvo"/>
                <a:ea typeface="Arvo"/>
                <a:cs typeface="Arvo"/>
                <a:sym typeface="Arvo"/>
              </a:rPr>
              <a:t>Team: 	</a:t>
            </a:r>
            <a:r>
              <a:rPr lang="en">
                <a:solidFill>
                  <a:srgbClr val="D9D9D9"/>
                </a:solidFill>
                <a:latin typeface="Arvo"/>
                <a:ea typeface="Arvo"/>
                <a:cs typeface="Arvo"/>
                <a:sym typeface="Arvo"/>
              </a:rPr>
              <a:t>SDDEC20-14</a:t>
            </a:r>
            <a:endParaRPr>
              <a:solidFill>
                <a:srgbClr val="D9D9D9"/>
              </a:solidFill>
              <a:latin typeface="Arvo"/>
              <a:ea typeface="Arvo"/>
              <a:cs typeface="Arvo"/>
              <a:sym typeface="Arvo"/>
            </a:endParaRPr>
          </a:p>
          <a:p>
            <a:pPr indent="0" lvl="0" marL="0" rtl="0" algn="l">
              <a:spcBef>
                <a:spcPts val="0"/>
              </a:spcBef>
              <a:spcAft>
                <a:spcPts val="0"/>
              </a:spcAft>
              <a:buNone/>
            </a:pPr>
            <a:r>
              <a:rPr lang="en">
                <a:solidFill>
                  <a:srgbClr val="999999"/>
                </a:solidFill>
                <a:latin typeface="Arvo"/>
                <a:ea typeface="Arvo"/>
                <a:cs typeface="Arvo"/>
                <a:sym typeface="Arvo"/>
              </a:rPr>
              <a:t>Advisor:</a:t>
            </a:r>
            <a:r>
              <a:rPr lang="en">
                <a:solidFill>
                  <a:srgbClr val="D9D9D9"/>
                </a:solidFill>
                <a:latin typeface="Arvo"/>
                <a:ea typeface="Arvo"/>
                <a:cs typeface="Arvo"/>
                <a:sym typeface="Arvo"/>
              </a:rPr>
              <a:t>	</a:t>
            </a:r>
            <a:r>
              <a:rPr lang="en">
                <a:solidFill>
                  <a:srgbClr val="D9D9D9"/>
                </a:solidFill>
                <a:latin typeface="Arvo"/>
                <a:ea typeface="Arvo"/>
                <a:cs typeface="Arvo"/>
                <a:sym typeface="Arvo"/>
              </a:rPr>
              <a:t>Matthew Post</a:t>
            </a:r>
            <a:endParaRPr>
              <a:solidFill>
                <a:srgbClr val="D9D9D9"/>
              </a:solidFill>
              <a:latin typeface="Arvo"/>
              <a:ea typeface="Arvo"/>
              <a:cs typeface="Arvo"/>
              <a:sym typeface="Arvo"/>
            </a:endParaRPr>
          </a:p>
          <a:p>
            <a:pPr indent="0" lvl="0" marL="0" rtl="0" algn="l">
              <a:spcBef>
                <a:spcPts val="0"/>
              </a:spcBef>
              <a:spcAft>
                <a:spcPts val="0"/>
              </a:spcAft>
              <a:buNone/>
            </a:pPr>
            <a:r>
              <a:rPr lang="en">
                <a:solidFill>
                  <a:srgbClr val="999999"/>
                </a:solidFill>
                <a:latin typeface="Arvo"/>
                <a:ea typeface="Arvo"/>
                <a:cs typeface="Arvo"/>
                <a:sym typeface="Arvo"/>
              </a:rPr>
              <a:t>Client:</a:t>
            </a:r>
            <a:r>
              <a:rPr lang="en">
                <a:solidFill>
                  <a:srgbClr val="B7B7B7"/>
                </a:solidFill>
                <a:latin typeface="Arvo"/>
                <a:ea typeface="Arvo"/>
                <a:cs typeface="Arvo"/>
                <a:sym typeface="Arvo"/>
              </a:rPr>
              <a:t> </a:t>
            </a:r>
            <a:r>
              <a:rPr lang="en">
                <a:solidFill>
                  <a:srgbClr val="D9D9D9"/>
                </a:solidFill>
                <a:latin typeface="Arvo"/>
                <a:ea typeface="Arvo"/>
                <a:cs typeface="Arvo"/>
                <a:sym typeface="Arvo"/>
              </a:rPr>
              <a:t>	</a:t>
            </a:r>
            <a:r>
              <a:rPr lang="en">
                <a:solidFill>
                  <a:srgbClr val="D9D9D9"/>
                </a:solidFill>
                <a:latin typeface="Arvo"/>
                <a:ea typeface="Arvo"/>
                <a:cs typeface="Arvo"/>
                <a:sym typeface="Arvo"/>
              </a:rPr>
              <a:t>Matthew Post</a:t>
            </a:r>
            <a:br>
              <a:rPr lang="en">
                <a:solidFill>
                  <a:srgbClr val="D9D9D9"/>
                </a:solidFill>
                <a:latin typeface="Arvo"/>
                <a:ea typeface="Arvo"/>
                <a:cs typeface="Arvo"/>
                <a:sym typeface="Arvo"/>
              </a:rPr>
            </a:br>
            <a:r>
              <a:rPr lang="en">
                <a:solidFill>
                  <a:srgbClr val="999999"/>
                </a:solidFill>
                <a:latin typeface="Arvo"/>
                <a:ea typeface="Arvo"/>
                <a:cs typeface="Arvo"/>
                <a:sym typeface="Arvo"/>
              </a:rPr>
              <a:t>Website: </a:t>
            </a:r>
            <a:r>
              <a:rPr lang="en">
                <a:solidFill>
                  <a:srgbClr val="999999"/>
                </a:solidFill>
                <a:latin typeface="Arvo"/>
                <a:ea typeface="Arvo"/>
                <a:cs typeface="Arvo"/>
                <a:sym typeface="Arvo"/>
              </a:rPr>
              <a:t> </a:t>
            </a:r>
            <a:r>
              <a:rPr lang="en">
                <a:solidFill>
                  <a:srgbClr val="D9D9D9"/>
                </a:solidFill>
                <a:latin typeface="Arvo"/>
                <a:ea typeface="Arvo"/>
                <a:cs typeface="Arvo"/>
                <a:sym typeface="Arvo"/>
              </a:rPr>
              <a:t> </a:t>
            </a:r>
            <a:r>
              <a:rPr lang="en" u="sng">
                <a:solidFill>
                  <a:srgbClr val="D9D9D9"/>
                </a:solidFill>
                <a:latin typeface="Arvo"/>
                <a:ea typeface="Arvo"/>
                <a:cs typeface="Arvo"/>
                <a:sym typeface="Arvo"/>
                <a:hlinkClick r:id="rId3">
                  <a:extLst>
                    <a:ext uri="{A12FA001-AC4F-418D-AE19-62706E023703}">
                      <ahyp:hlinkClr val="tx"/>
                    </a:ext>
                  </a:extLst>
                </a:hlinkClick>
              </a:rPr>
              <a:t>http://sddec20-14.sd.ece.iastate.edu/</a:t>
            </a:r>
            <a:endParaRPr>
              <a:solidFill>
                <a:srgbClr val="D9D9D9"/>
              </a:solidFill>
              <a:latin typeface="Arvo"/>
              <a:ea typeface="Arvo"/>
              <a:cs typeface="Arvo"/>
              <a:sym typeface="Arvo"/>
            </a:endParaRPr>
          </a:p>
          <a:p>
            <a:pPr indent="0" lvl="0" marL="0" rtl="0" algn="l">
              <a:spcBef>
                <a:spcPts val="0"/>
              </a:spcBef>
              <a:spcAft>
                <a:spcPts val="0"/>
              </a:spcAft>
              <a:buNone/>
            </a:pPr>
            <a:r>
              <a:rPr lang="en">
                <a:solidFill>
                  <a:srgbClr val="999999"/>
                </a:solidFill>
                <a:latin typeface="Arvo"/>
                <a:ea typeface="Arvo"/>
                <a:cs typeface="Arvo"/>
                <a:sym typeface="Arvo"/>
              </a:rPr>
              <a:t>Contact</a:t>
            </a:r>
            <a:r>
              <a:rPr lang="en">
                <a:solidFill>
                  <a:srgbClr val="999999"/>
                </a:solidFill>
                <a:latin typeface="Arvo"/>
                <a:ea typeface="Arvo"/>
                <a:cs typeface="Arvo"/>
                <a:sym typeface="Arvo"/>
              </a:rPr>
              <a:t>:</a:t>
            </a:r>
            <a:r>
              <a:rPr lang="en">
                <a:solidFill>
                  <a:srgbClr val="B7B7B7"/>
                </a:solidFill>
                <a:latin typeface="Arvo"/>
                <a:ea typeface="Arvo"/>
                <a:cs typeface="Arvo"/>
                <a:sym typeface="Arvo"/>
              </a:rPr>
              <a:t> </a:t>
            </a:r>
            <a:r>
              <a:rPr lang="en">
                <a:solidFill>
                  <a:srgbClr val="D9D9D9"/>
                </a:solidFill>
                <a:latin typeface="Arvo"/>
                <a:ea typeface="Arvo"/>
                <a:cs typeface="Arvo"/>
                <a:sym typeface="Arvo"/>
              </a:rPr>
              <a:t>	Isaac Rex (irex@iastate.edu)</a:t>
            </a:r>
            <a:endParaRPr>
              <a:solidFill>
                <a:srgbClr val="D9D9D9"/>
              </a:solidFill>
              <a:latin typeface="Arvo"/>
              <a:ea typeface="Arvo"/>
              <a:cs typeface="Arvo"/>
              <a:sym typeface="Arv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D9D9D9"/>
                </a:solidFill>
                <a:latin typeface="Barlow Condensed"/>
                <a:ea typeface="Barlow Condensed"/>
                <a:cs typeface="Barlow Condensed"/>
                <a:sym typeface="Barlow Condensed"/>
              </a:rPr>
              <a:t>Problem Statement</a:t>
            </a:r>
            <a:endParaRPr>
              <a:solidFill>
                <a:srgbClr val="D9D9D9"/>
              </a:solidFill>
              <a:latin typeface="Barlow Condensed"/>
              <a:ea typeface="Barlow Condensed"/>
              <a:cs typeface="Barlow Condensed"/>
              <a:sym typeface="Barlow Condensed"/>
            </a:endParaRPr>
          </a:p>
        </p:txBody>
      </p:sp>
      <p:sp>
        <p:nvSpPr>
          <p:cNvPr id="107" name="Google Shape;107;p15"/>
          <p:cNvSpPr txBox="1"/>
          <p:nvPr>
            <p:ph idx="1" type="body"/>
          </p:nvPr>
        </p:nvSpPr>
        <p:spPr>
          <a:xfrm>
            <a:off x="1188750" y="1363925"/>
            <a:ext cx="6766500" cy="26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9D9"/>
                </a:solidFill>
              </a:rPr>
              <a:t>Conceptualizing the </a:t>
            </a:r>
            <a:r>
              <a:rPr lang="en">
                <a:solidFill>
                  <a:srgbClr val="CC4125"/>
                </a:solidFill>
              </a:rPr>
              <a:t>signals and systems curriculum</a:t>
            </a:r>
            <a:r>
              <a:rPr lang="en">
                <a:solidFill>
                  <a:srgbClr val="D9D9D9"/>
                </a:solidFill>
              </a:rPr>
              <a:t> at Iowa State University can be frustrating for new students.</a:t>
            </a:r>
            <a:endParaRPr>
              <a:solidFill>
                <a:srgbClr val="D9D9D9"/>
              </a:solidFill>
            </a:endParaRPr>
          </a:p>
          <a:p>
            <a:pPr indent="0" lvl="0" marL="0" rtl="0" algn="l">
              <a:spcBef>
                <a:spcPts val="1600"/>
              </a:spcBef>
              <a:spcAft>
                <a:spcPts val="0"/>
              </a:spcAft>
              <a:buNone/>
            </a:pPr>
            <a:r>
              <a:t/>
            </a:r>
            <a:endParaRPr>
              <a:solidFill>
                <a:srgbClr val="D9D9D9"/>
              </a:solidFill>
            </a:endParaRPr>
          </a:p>
          <a:p>
            <a:pPr indent="0" lvl="0" marL="0" rtl="0" algn="l">
              <a:spcBef>
                <a:spcPts val="1600"/>
              </a:spcBef>
              <a:spcAft>
                <a:spcPts val="1600"/>
              </a:spcAft>
              <a:buNone/>
            </a:pPr>
            <a:r>
              <a:rPr lang="en">
                <a:solidFill>
                  <a:srgbClr val="D9D9D9"/>
                </a:solidFill>
              </a:rPr>
              <a:t>The CyDAQ team seeks to </a:t>
            </a:r>
            <a:r>
              <a:rPr lang="en">
                <a:solidFill>
                  <a:srgbClr val="CC4125"/>
                </a:solidFill>
              </a:rPr>
              <a:t>redesign the signal processing laboratory curriculum</a:t>
            </a:r>
            <a:r>
              <a:rPr lang="en">
                <a:solidFill>
                  <a:srgbClr val="D9D9D9"/>
                </a:solidFill>
              </a:rPr>
              <a:t> using the CyDAQ teaching platform to help alleviate this frustration.</a:t>
            </a:r>
            <a:endParaRPr>
              <a:solidFill>
                <a:srgbClr val="D9D9D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D9D9D9"/>
                </a:solidFill>
                <a:latin typeface="Barlow Condensed"/>
                <a:ea typeface="Barlow Condensed"/>
                <a:cs typeface="Barlow Condensed"/>
                <a:sym typeface="Barlow Condensed"/>
              </a:rPr>
              <a:t>Introduction to CyDAQ</a:t>
            </a:r>
            <a:endParaRPr>
              <a:solidFill>
                <a:srgbClr val="D9D9D9"/>
              </a:solidFill>
              <a:latin typeface="Barlow Condensed"/>
              <a:ea typeface="Barlow Condensed"/>
              <a:cs typeface="Barlow Condensed"/>
              <a:sym typeface="Barlow Condensed"/>
            </a:endParaRPr>
          </a:p>
        </p:txBody>
      </p:sp>
      <p:sp>
        <p:nvSpPr>
          <p:cNvPr id="113" name="Google Shape;113;p16"/>
          <p:cNvSpPr txBox="1"/>
          <p:nvPr>
            <p:ph idx="1" type="body"/>
          </p:nvPr>
        </p:nvSpPr>
        <p:spPr>
          <a:xfrm>
            <a:off x="373200" y="1227000"/>
            <a:ext cx="3489000" cy="246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D9D9D9"/>
                </a:solidFill>
              </a:rPr>
              <a:t>CyDAQ is a </a:t>
            </a:r>
            <a:r>
              <a:rPr lang="en">
                <a:solidFill>
                  <a:srgbClr val="CC4125"/>
                </a:solidFill>
              </a:rPr>
              <a:t>hardware teaching platform</a:t>
            </a:r>
            <a:r>
              <a:rPr lang="en">
                <a:solidFill>
                  <a:srgbClr val="D9D9D9"/>
                </a:solidFill>
              </a:rPr>
              <a:t> designed for EE 224/324 that contains onboard analog filters and interfaces for sampling data to a PC.</a:t>
            </a:r>
            <a:endParaRPr>
              <a:solidFill>
                <a:srgbClr val="D9D9D9"/>
              </a:solidFill>
            </a:endParaRPr>
          </a:p>
        </p:txBody>
      </p:sp>
      <p:sp>
        <p:nvSpPr>
          <p:cNvPr id="114" name="Google Shape;114;p16"/>
          <p:cNvSpPr txBox="1"/>
          <p:nvPr>
            <p:ph idx="1" type="body"/>
          </p:nvPr>
        </p:nvSpPr>
        <p:spPr>
          <a:xfrm>
            <a:off x="373200" y="3191400"/>
            <a:ext cx="3264600" cy="246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CC4125"/>
                </a:solidFill>
              </a:rPr>
              <a:t>Our goal</a:t>
            </a:r>
            <a:r>
              <a:rPr lang="en">
                <a:solidFill>
                  <a:srgbClr val="F5340B"/>
                </a:solidFill>
              </a:rPr>
              <a:t> </a:t>
            </a:r>
            <a:r>
              <a:rPr lang="en">
                <a:solidFill>
                  <a:srgbClr val="D9D9D9"/>
                </a:solidFill>
              </a:rPr>
              <a:t>is to design labs and supplemental </a:t>
            </a:r>
            <a:r>
              <a:rPr lang="en">
                <a:solidFill>
                  <a:srgbClr val="D9D9D9"/>
                </a:solidFill>
              </a:rPr>
              <a:t>hardware</a:t>
            </a:r>
            <a:r>
              <a:rPr lang="en">
                <a:solidFill>
                  <a:srgbClr val="D9D9D9"/>
                </a:solidFill>
              </a:rPr>
              <a:t> that connect core concepts to real world hardware.</a:t>
            </a:r>
            <a:endParaRPr>
              <a:solidFill>
                <a:srgbClr val="D9D9D9"/>
              </a:solidFill>
            </a:endParaRPr>
          </a:p>
        </p:txBody>
      </p:sp>
      <p:pic>
        <p:nvPicPr>
          <p:cNvPr id="115" name="Google Shape;115;p16"/>
          <p:cNvPicPr preferRelativeResize="0"/>
          <p:nvPr/>
        </p:nvPicPr>
        <p:blipFill>
          <a:blip r:embed="rId3">
            <a:alphaModFix/>
          </a:blip>
          <a:stretch>
            <a:fillRect/>
          </a:stretch>
        </p:blipFill>
        <p:spPr>
          <a:xfrm>
            <a:off x="4461775" y="1028763"/>
            <a:ext cx="4114624" cy="3085976"/>
          </a:xfrm>
          <a:prstGeom prst="rect">
            <a:avLst/>
          </a:prstGeom>
          <a:noFill/>
          <a:ln>
            <a:noFill/>
          </a:ln>
        </p:spPr>
      </p:pic>
      <p:sp>
        <p:nvSpPr>
          <p:cNvPr id="116" name="Google Shape;116;p16"/>
          <p:cNvSpPr txBox="1"/>
          <p:nvPr/>
        </p:nvSpPr>
        <p:spPr>
          <a:xfrm>
            <a:off x="4698325" y="3524500"/>
            <a:ext cx="2158800" cy="44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EFEF"/>
                </a:solidFill>
                <a:latin typeface="Barlow Condensed"/>
                <a:ea typeface="Barlow Condensed"/>
                <a:cs typeface="Barlow Condensed"/>
                <a:sym typeface="Barlow Condensed"/>
              </a:rPr>
              <a:t>Figure 1: CyDAQ Board</a:t>
            </a:r>
            <a:endParaRPr sz="1000">
              <a:solidFill>
                <a:srgbClr val="EFEFEF"/>
              </a:solidFill>
              <a:latin typeface="Barlow Condensed"/>
              <a:ea typeface="Barlow Condensed"/>
              <a:cs typeface="Barlow Condensed"/>
              <a:sym typeface="Barlow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p:nvPr/>
        </p:nvSpPr>
        <p:spPr>
          <a:xfrm>
            <a:off x="6801288" y="1248100"/>
            <a:ext cx="1542000" cy="1421700"/>
          </a:xfrm>
          <a:prstGeom prst="roundRect">
            <a:avLst>
              <a:gd fmla="val 16667" name="adj"/>
            </a:avLst>
          </a:prstGeom>
          <a:solidFill>
            <a:srgbClr val="FFAB40">
              <a:alpha val="56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Condensed"/>
              <a:ea typeface="Barlow Condensed"/>
              <a:cs typeface="Barlow Condensed"/>
              <a:sym typeface="Barlow Condensed"/>
            </a:endParaRPr>
          </a:p>
        </p:txBody>
      </p:sp>
      <p:sp>
        <p:nvSpPr>
          <p:cNvPr id="122" name="Google Shape;122;p17"/>
          <p:cNvSpPr/>
          <p:nvPr/>
        </p:nvSpPr>
        <p:spPr>
          <a:xfrm>
            <a:off x="2846850" y="1248100"/>
            <a:ext cx="1542000" cy="1421700"/>
          </a:xfrm>
          <a:prstGeom prst="roundRect">
            <a:avLst>
              <a:gd fmla="val 16667" name="adj"/>
            </a:avLst>
          </a:prstGeom>
          <a:solidFill>
            <a:srgbClr val="FFAB40">
              <a:alpha val="56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Condensed"/>
              <a:ea typeface="Barlow Condensed"/>
              <a:cs typeface="Barlow Condensed"/>
              <a:sym typeface="Barlow Condensed"/>
            </a:endParaRPr>
          </a:p>
        </p:txBody>
      </p:sp>
      <p:sp>
        <p:nvSpPr>
          <p:cNvPr id="123" name="Google Shape;123;p17"/>
          <p:cNvSpPr/>
          <p:nvPr/>
        </p:nvSpPr>
        <p:spPr>
          <a:xfrm>
            <a:off x="486100" y="1134100"/>
            <a:ext cx="1738500" cy="1649700"/>
          </a:xfrm>
          <a:prstGeom prst="roundRect">
            <a:avLst>
              <a:gd fmla="val 16667" name="adj"/>
            </a:avLst>
          </a:prstGeom>
          <a:solidFill>
            <a:srgbClr val="CC4125">
              <a:alpha val="45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D9D9D9"/>
                </a:solidFill>
                <a:latin typeface="Barlow Condensed"/>
                <a:ea typeface="Barlow Condensed"/>
                <a:cs typeface="Barlow Condensed"/>
                <a:sym typeface="Barlow Condensed"/>
              </a:rPr>
              <a:t>Conceptual Sketch</a:t>
            </a:r>
            <a:endParaRPr>
              <a:solidFill>
                <a:srgbClr val="D9D9D9"/>
              </a:solidFill>
              <a:latin typeface="Barlow Condensed"/>
              <a:ea typeface="Barlow Condensed"/>
              <a:cs typeface="Barlow Condensed"/>
              <a:sym typeface="Barlow Condensed"/>
            </a:endParaRPr>
          </a:p>
        </p:txBody>
      </p:sp>
      <p:sp>
        <p:nvSpPr>
          <p:cNvPr id="125" name="Google Shape;125;p17"/>
          <p:cNvSpPr/>
          <p:nvPr/>
        </p:nvSpPr>
        <p:spPr>
          <a:xfrm>
            <a:off x="377775" y="1106800"/>
            <a:ext cx="1738500" cy="15630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CyDAQ</a:t>
            </a:r>
            <a:endParaRPr>
              <a:latin typeface="Barlow Condensed"/>
              <a:ea typeface="Barlow Condensed"/>
              <a:cs typeface="Barlow Condensed"/>
              <a:sym typeface="Barlow Condensed"/>
            </a:endParaRPr>
          </a:p>
        </p:txBody>
      </p:sp>
      <p:sp>
        <p:nvSpPr>
          <p:cNvPr id="126" name="Google Shape;126;p17"/>
          <p:cNvSpPr/>
          <p:nvPr/>
        </p:nvSpPr>
        <p:spPr>
          <a:xfrm>
            <a:off x="2361000" y="1177450"/>
            <a:ext cx="6373200" cy="1421700"/>
          </a:xfrm>
          <a:prstGeom prst="bracePair">
            <a:avLst/>
          </a:prstGeom>
          <a:noFill/>
          <a:ln cap="flat" cmpd="sng" w="2857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2705938" y="1177450"/>
            <a:ext cx="1581300" cy="1421700"/>
          </a:xfrm>
          <a:prstGeom prst="roundRect">
            <a:avLst>
              <a:gd fmla="val 16667" name="adj"/>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Software/Firmware</a:t>
            </a:r>
            <a:endParaRPr>
              <a:latin typeface="Barlow Condensed"/>
              <a:ea typeface="Barlow Condensed"/>
              <a:cs typeface="Barlow Condensed"/>
              <a:sym typeface="Barlow Condensed"/>
            </a:endParaRPr>
          </a:p>
        </p:txBody>
      </p:sp>
      <p:sp>
        <p:nvSpPr>
          <p:cNvPr id="128" name="Google Shape;128;p17"/>
          <p:cNvSpPr/>
          <p:nvPr/>
        </p:nvSpPr>
        <p:spPr>
          <a:xfrm>
            <a:off x="4791513" y="1248100"/>
            <a:ext cx="1542000" cy="1421700"/>
          </a:xfrm>
          <a:prstGeom prst="roundRect">
            <a:avLst>
              <a:gd fmla="val 16667" name="adj"/>
            </a:avLst>
          </a:prstGeom>
          <a:solidFill>
            <a:srgbClr val="FFAB40">
              <a:alpha val="568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Barlow Condensed"/>
              <a:ea typeface="Barlow Condensed"/>
              <a:cs typeface="Barlow Condensed"/>
              <a:sym typeface="Barlow Condensed"/>
            </a:endParaRPr>
          </a:p>
        </p:txBody>
      </p:sp>
      <p:sp>
        <p:nvSpPr>
          <p:cNvPr id="129" name="Google Shape;129;p17"/>
          <p:cNvSpPr/>
          <p:nvPr/>
        </p:nvSpPr>
        <p:spPr>
          <a:xfrm>
            <a:off x="4644263" y="1177450"/>
            <a:ext cx="1581300" cy="1421700"/>
          </a:xfrm>
          <a:prstGeom prst="roundRect">
            <a:avLst>
              <a:gd fmla="val 16667" name="adj"/>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Hard</a:t>
            </a:r>
            <a:r>
              <a:rPr lang="en">
                <a:latin typeface="Barlow Condensed"/>
                <a:ea typeface="Barlow Condensed"/>
                <a:cs typeface="Barlow Condensed"/>
                <a:sym typeface="Barlow Condensed"/>
              </a:rPr>
              <a:t>ware</a:t>
            </a:r>
            <a:endParaRPr>
              <a:latin typeface="Barlow Condensed"/>
              <a:ea typeface="Barlow Condensed"/>
              <a:cs typeface="Barlow Condensed"/>
              <a:sym typeface="Barlow Condensed"/>
            </a:endParaRPr>
          </a:p>
        </p:txBody>
      </p:sp>
      <p:sp>
        <p:nvSpPr>
          <p:cNvPr id="130" name="Google Shape;130;p17"/>
          <p:cNvSpPr/>
          <p:nvPr/>
        </p:nvSpPr>
        <p:spPr>
          <a:xfrm>
            <a:off x="6692988" y="1177450"/>
            <a:ext cx="1581300" cy="1421700"/>
          </a:xfrm>
          <a:prstGeom prst="roundRect">
            <a:avLst>
              <a:gd fmla="val 16667" name="adj"/>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Labs</a:t>
            </a:r>
            <a:endParaRPr>
              <a:latin typeface="Barlow Condensed"/>
              <a:ea typeface="Barlow Condensed"/>
              <a:cs typeface="Barlow Condensed"/>
              <a:sym typeface="Barlow Condensed"/>
            </a:endParaRPr>
          </a:p>
        </p:txBody>
      </p:sp>
      <p:sp>
        <p:nvSpPr>
          <p:cNvPr id="131" name="Google Shape;131;p17"/>
          <p:cNvSpPr/>
          <p:nvPr/>
        </p:nvSpPr>
        <p:spPr>
          <a:xfrm rot="5400000">
            <a:off x="3304600" y="2774050"/>
            <a:ext cx="384000" cy="2895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rot="5400000">
            <a:off x="5242925" y="2774050"/>
            <a:ext cx="384000" cy="2895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7"/>
          <p:cNvSpPr/>
          <p:nvPr/>
        </p:nvSpPr>
        <p:spPr>
          <a:xfrm>
            <a:off x="2705950" y="3167800"/>
            <a:ext cx="1581300" cy="4254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Embedded</a:t>
            </a:r>
            <a:endParaRPr>
              <a:latin typeface="Barlow Condensed"/>
              <a:ea typeface="Barlow Condensed"/>
              <a:cs typeface="Barlow Condensed"/>
              <a:sym typeface="Barlow Condensed"/>
            </a:endParaRPr>
          </a:p>
        </p:txBody>
      </p:sp>
      <p:sp>
        <p:nvSpPr>
          <p:cNvPr id="134" name="Google Shape;134;p17"/>
          <p:cNvSpPr/>
          <p:nvPr/>
        </p:nvSpPr>
        <p:spPr>
          <a:xfrm>
            <a:off x="2705950" y="3636850"/>
            <a:ext cx="1581300" cy="425400"/>
          </a:xfrm>
          <a:prstGeom prst="roundRect">
            <a:avLst>
              <a:gd fmla="val 16667" name="adj"/>
            </a:avLst>
          </a:prstGeom>
          <a:solidFill>
            <a:srgbClr val="FFD4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Graphical Interface</a:t>
            </a:r>
            <a:endParaRPr>
              <a:latin typeface="Barlow Condensed"/>
              <a:ea typeface="Barlow Condensed"/>
              <a:cs typeface="Barlow Condensed"/>
              <a:sym typeface="Barlow Condensed"/>
            </a:endParaRPr>
          </a:p>
        </p:txBody>
      </p:sp>
      <p:sp>
        <p:nvSpPr>
          <p:cNvPr id="135" name="Google Shape;135;p17"/>
          <p:cNvSpPr/>
          <p:nvPr/>
        </p:nvSpPr>
        <p:spPr>
          <a:xfrm>
            <a:off x="2705950" y="4105900"/>
            <a:ext cx="1581300" cy="425400"/>
          </a:xfrm>
          <a:prstGeom prst="roundRect">
            <a:avLst>
              <a:gd fmla="val 16667" name="adj"/>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FPGA</a:t>
            </a:r>
            <a:endParaRPr>
              <a:latin typeface="Barlow Condensed"/>
              <a:ea typeface="Barlow Condensed"/>
              <a:cs typeface="Barlow Condensed"/>
              <a:sym typeface="Barlow Condensed"/>
            </a:endParaRPr>
          </a:p>
        </p:txBody>
      </p:sp>
      <p:sp>
        <p:nvSpPr>
          <p:cNvPr id="136" name="Google Shape;136;p17"/>
          <p:cNvSpPr/>
          <p:nvPr/>
        </p:nvSpPr>
        <p:spPr>
          <a:xfrm>
            <a:off x="4687150" y="3167800"/>
            <a:ext cx="1581300" cy="4254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Signal Routing</a:t>
            </a:r>
            <a:endParaRPr>
              <a:latin typeface="Barlow Condensed"/>
              <a:ea typeface="Barlow Condensed"/>
              <a:cs typeface="Barlow Condensed"/>
              <a:sym typeface="Barlow Condensed"/>
            </a:endParaRPr>
          </a:p>
        </p:txBody>
      </p:sp>
      <p:sp>
        <p:nvSpPr>
          <p:cNvPr id="137" name="Google Shape;137;p17"/>
          <p:cNvSpPr/>
          <p:nvPr/>
        </p:nvSpPr>
        <p:spPr>
          <a:xfrm>
            <a:off x="4687150" y="3636850"/>
            <a:ext cx="1581300" cy="425400"/>
          </a:xfrm>
          <a:prstGeom prst="roundRect">
            <a:avLst>
              <a:gd fmla="val 16667" name="adj"/>
            </a:avLst>
          </a:prstGeom>
          <a:solidFill>
            <a:srgbClr val="FFD4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Sampling</a:t>
            </a:r>
            <a:endParaRPr>
              <a:latin typeface="Barlow Condensed"/>
              <a:ea typeface="Barlow Condensed"/>
              <a:cs typeface="Barlow Condensed"/>
              <a:sym typeface="Barlow Condensed"/>
            </a:endParaRPr>
          </a:p>
        </p:txBody>
      </p:sp>
      <p:sp>
        <p:nvSpPr>
          <p:cNvPr id="138" name="Google Shape;138;p17"/>
          <p:cNvSpPr/>
          <p:nvPr/>
        </p:nvSpPr>
        <p:spPr>
          <a:xfrm>
            <a:off x="4687150" y="4105900"/>
            <a:ext cx="1581300" cy="425400"/>
          </a:xfrm>
          <a:prstGeom prst="roundRect">
            <a:avLst>
              <a:gd fmla="val 16667" name="adj"/>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Band-limiting</a:t>
            </a:r>
            <a:endParaRPr>
              <a:latin typeface="Barlow Condensed"/>
              <a:ea typeface="Barlow Condensed"/>
              <a:cs typeface="Barlow Condensed"/>
              <a:sym typeface="Barlow Condensed"/>
            </a:endParaRPr>
          </a:p>
        </p:txBody>
      </p:sp>
      <p:sp>
        <p:nvSpPr>
          <p:cNvPr id="139" name="Google Shape;139;p17"/>
          <p:cNvSpPr/>
          <p:nvPr/>
        </p:nvSpPr>
        <p:spPr>
          <a:xfrm rot="5400000">
            <a:off x="7300325" y="2774050"/>
            <a:ext cx="384000" cy="289500"/>
          </a:xfrm>
          <a:prstGeom prst="rightArrow">
            <a:avLst>
              <a:gd fmla="val 50000" name="adj1"/>
              <a:gd fmla="val 50000" name="adj2"/>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6680525" y="3167800"/>
            <a:ext cx="1623600" cy="4254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EE 224 &amp; 324</a:t>
            </a:r>
            <a:endParaRPr>
              <a:latin typeface="Barlow Condensed"/>
              <a:ea typeface="Barlow Condensed"/>
              <a:cs typeface="Barlow Condensed"/>
              <a:sym typeface="Barlow Condensed"/>
            </a:endParaRPr>
          </a:p>
        </p:txBody>
      </p:sp>
      <p:sp>
        <p:nvSpPr>
          <p:cNvPr id="141" name="Google Shape;141;p17"/>
          <p:cNvSpPr/>
          <p:nvPr/>
        </p:nvSpPr>
        <p:spPr>
          <a:xfrm>
            <a:off x="6680525" y="3636850"/>
            <a:ext cx="1623600" cy="425400"/>
          </a:xfrm>
          <a:prstGeom prst="roundRect">
            <a:avLst>
              <a:gd fmla="val 16667" name="adj"/>
            </a:avLst>
          </a:prstGeom>
          <a:solidFill>
            <a:srgbClr val="FFD4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Learning Objectives</a:t>
            </a:r>
            <a:endParaRPr>
              <a:latin typeface="Barlow Condensed"/>
              <a:ea typeface="Barlow Condensed"/>
              <a:cs typeface="Barlow Condensed"/>
              <a:sym typeface="Barlow Condensed"/>
            </a:endParaRPr>
          </a:p>
        </p:txBody>
      </p:sp>
      <p:sp>
        <p:nvSpPr>
          <p:cNvPr id="142" name="Google Shape;142;p17"/>
          <p:cNvSpPr/>
          <p:nvPr/>
        </p:nvSpPr>
        <p:spPr>
          <a:xfrm>
            <a:off x="6680525" y="4105900"/>
            <a:ext cx="1623600" cy="425400"/>
          </a:xfrm>
          <a:prstGeom prst="roundRect">
            <a:avLst>
              <a:gd fmla="val 16667" name="adj"/>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Barlow Condensed"/>
                <a:ea typeface="Barlow Condensed"/>
                <a:cs typeface="Barlow Condensed"/>
                <a:sym typeface="Barlow Condensed"/>
              </a:rPr>
              <a:t>Real-World Application</a:t>
            </a:r>
            <a:endParaRPr>
              <a:latin typeface="Barlow Condensed"/>
              <a:ea typeface="Barlow Condensed"/>
              <a:cs typeface="Barlow Condensed"/>
              <a:sym typeface="Barlow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D9D9D9"/>
                </a:solidFill>
                <a:latin typeface="Barlow Condensed"/>
                <a:ea typeface="Barlow Condensed"/>
                <a:cs typeface="Barlow Condensed"/>
                <a:sym typeface="Barlow Condensed"/>
              </a:rPr>
              <a:t>Project Timeline</a:t>
            </a:r>
            <a:endParaRPr sz="2900">
              <a:solidFill>
                <a:srgbClr val="D9D9D9"/>
              </a:solidFill>
              <a:latin typeface="Barlow Condensed"/>
              <a:ea typeface="Barlow Condensed"/>
              <a:cs typeface="Barlow Condensed"/>
              <a:sym typeface="Barlow Condensed"/>
            </a:endParaRPr>
          </a:p>
        </p:txBody>
      </p:sp>
      <p:grpSp>
        <p:nvGrpSpPr>
          <p:cNvPr id="148" name="Google Shape;148;p18"/>
          <p:cNvGrpSpPr/>
          <p:nvPr/>
        </p:nvGrpSpPr>
        <p:grpSpPr>
          <a:xfrm>
            <a:off x="1087525" y="1350488"/>
            <a:ext cx="1834900" cy="2282613"/>
            <a:chOff x="1083025" y="1606613"/>
            <a:chExt cx="1834900" cy="2282613"/>
          </a:xfrm>
        </p:grpSpPr>
        <p:sp>
          <p:nvSpPr>
            <p:cNvPr id="149" name="Google Shape;149;p18"/>
            <p:cNvSpPr txBox="1"/>
            <p:nvPr/>
          </p:nvSpPr>
          <p:spPr>
            <a:xfrm>
              <a:off x="1511075" y="1606613"/>
              <a:ext cx="7599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A72A1E"/>
                  </a:solidFill>
                  <a:latin typeface="Roboto"/>
                  <a:ea typeface="Roboto"/>
                  <a:cs typeface="Roboto"/>
                  <a:sym typeface="Roboto"/>
                </a:rPr>
                <a:t>Spring </a:t>
              </a:r>
              <a:r>
                <a:rPr lang="en" sz="800">
                  <a:solidFill>
                    <a:srgbClr val="A72A1E"/>
                  </a:solidFill>
                  <a:latin typeface="Roboto"/>
                  <a:ea typeface="Roboto"/>
                  <a:cs typeface="Roboto"/>
                  <a:sym typeface="Roboto"/>
                </a:rPr>
                <a:t>2</a:t>
              </a:r>
              <a:r>
                <a:rPr lang="en" sz="800">
                  <a:solidFill>
                    <a:srgbClr val="A72A1E"/>
                  </a:solidFill>
                  <a:latin typeface="Roboto"/>
                  <a:ea typeface="Roboto"/>
                  <a:cs typeface="Roboto"/>
                  <a:sym typeface="Roboto"/>
                </a:rPr>
                <a:t>01</a:t>
              </a:r>
              <a:r>
                <a:rPr lang="en" sz="800">
                  <a:solidFill>
                    <a:srgbClr val="A72A1E"/>
                  </a:solidFill>
                  <a:latin typeface="Roboto"/>
                  <a:ea typeface="Roboto"/>
                  <a:cs typeface="Roboto"/>
                  <a:sym typeface="Roboto"/>
                </a:rPr>
                <a:t>9</a:t>
              </a:r>
              <a:endParaRPr sz="800">
                <a:solidFill>
                  <a:srgbClr val="A72A1E"/>
                </a:solidFill>
                <a:latin typeface="Roboto"/>
                <a:ea typeface="Roboto"/>
                <a:cs typeface="Roboto"/>
                <a:sym typeface="Roboto"/>
              </a:endParaRPr>
            </a:p>
          </p:txBody>
        </p:sp>
        <p:sp>
          <p:nvSpPr>
            <p:cNvPr id="150" name="Google Shape;150;p18"/>
            <p:cNvSpPr txBox="1"/>
            <p:nvPr/>
          </p:nvSpPr>
          <p:spPr>
            <a:xfrm>
              <a:off x="1127225" y="2695025"/>
              <a:ext cx="17223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A72A1E"/>
                  </a:solidFill>
                  <a:latin typeface="Roboto"/>
                  <a:ea typeface="Roboto"/>
                  <a:cs typeface="Roboto"/>
                  <a:sym typeface="Roboto"/>
                </a:rPr>
                <a:t>Requirements Defined</a:t>
              </a:r>
              <a:r>
                <a:rPr b="1" lang="en" sz="1000">
                  <a:solidFill>
                    <a:srgbClr val="A72A1E"/>
                  </a:solidFill>
                  <a:latin typeface="Roboto"/>
                  <a:ea typeface="Roboto"/>
                  <a:cs typeface="Roboto"/>
                  <a:sym typeface="Roboto"/>
                </a:rPr>
                <a:t>, Analog Filters Redesigned</a:t>
              </a:r>
              <a:endParaRPr b="1" sz="1000">
                <a:solidFill>
                  <a:srgbClr val="A72A1E"/>
                </a:solidFill>
                <a:latin typeface="Roboto"/>
                <a:ea typeface="Roboto"/>
                <a:cs typeface="Roboto"/>
                <a:sym typeface="Roboto"/>
              </a:endParaRPr>
            </a:p>
          </p:txBody>
        </p:sp>
        <p:sp>
          <p:nvSpPr>
            <p:cNvPr id="151" name="Google Shape;151;p1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102870" lvl="0" marL="45720" rtl="0" algn="l">
                <a:lnSpc>
                  <a:spcPct val="100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Functional d</a:t>
              </a:r>
              <a:r>
                <a:rPr lang="en" sz="900">
                  <a:solidFill>
                    <a:srgbClr val="A72A1E"/>
                  </a:solidFill>
                  <a:latin typeface="Roboto"/>
                  <a:ea typeface="Roboto"/>
                  <a:cs typeface="Roboto"/>
                  <a:sym typeface="Roboto"/>
                </a:rPr>
                <a:t>esign and validation of </a:t>
              </a:r>
              <a:r>
                <a:rPr lang="en" sz="900">
                  <a:solidFill>
                    <a:srgbClr val="A72A1E"/>
                  </a:solidFill>
                  <a:latin typeface="Roboto"/>
                  <a:ea typeface="Roboto"/>
                  <a:cs typeface="Roboto"/>
                  <a:sym typeface="Roboto"/>
                </a:rPr>
                <a:t>filters</a:t>
              </a:r>
              <a:endParaRPr sz="900">
                <a:solidFill>
                  <a:srgbClr val="A72A1E"/>
                </a:solidFill>
                <a:latin typeface="Roboto"/>
                <a:ea typeface="Roboto"/>
                <a:cs typeface="Roboto"/>
                <a:sym typeface="Roboto"/>
              </a:endParaRPr>
            </a:p>
            <a:p>
              <a:pPr indent="-102870" lvl="0" marL="45720" rtl="0" algn="l">
                <a:lnSpc>
                  <a:spcPct val="100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State variable filter</a:t>
              </a:r>
              <a:endParaRPr sz="900">
                <a:solidFill>
                  <a:srgbClr val="A72A1E"/>
                </a:solidFill>
                <a:latin typeface="Roboto"/>
                <a:ea typeface="Roboto"/>
                <a:cs typeface="Roboto"/>
                <a:sym typeface="Roboto"/>
              </a:endParaRPr>
            </a:p>
            <a:p>
              <a:pPr indent="-102870" lvl="0" marL="45720" rtl="0" algn="l">
                <a:lnSpc>
                  <a:spcPct val="100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Digital control scheme </a:t>
              </a:r>
              <a:endParaRPr sz="900">
                <a:solidFill>
                  <a:srgbClr val="A72A1E"/>
                </a:solidFill>
                <a:latin typeface="Roboto"/>
                <a:ea typeface="Roboto"/>
                <a:cs typeface="Roboto"/>
                <a:sym typeface="Roboto"/>
              </a:endParaRPr>
            </a:p>
          </p:txBody>
        </p:sp>
        <p:sp>
          <p:nvSpPr>
            <p:cNvPr id="152" name="Google Shape;152;p18"/>
            <p:cNvSpPr/>
            <p:nvPr/>
          </p:nvSpPr>
          <p:spPr>
            <a:xfrm flipH="1">
              <a:off x="1083025" y="2306625"/>
              <a:ext cx="1834800" cy="143400"/>
            </a:xfrm>
            <a:prstGeom prst="parallelogram">
              <a:avLst>
                <a:gd fmla="val 96952" name="adj"/>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CC0000"/>
                  </a:solidFill>
                </a:rPr>
                <a:t>  </a:t>
              </a:r>
              <a:endParaRPr>
                <a:solidFill>
                  <a:srgbClr val="CC0000"/>
                </a:solidFill>
              </a:endParaRPr>
            </a:p>
          </p:txBody>
        </p:sp>
        <p:sp>
          <p:nvSpPr>
            <p:cNvPr id="153" name="Google Shape;153;p18"/>
            <p:cNvSpPr/>
            <p:nvPr/>
          </p:nvSpPr>
          <p:spPr>
            <a:xfrm>
              <a:off x="1083125" y="2460449"/>
              <a:ext cx="1834800" cy="143400"/>
            </a:xfrm>
            <a:prstGeom prst="parallelogram">
              <a:avLst>
                <a:gd fmla="val 96952" name="adj"/>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8"/>
          <p:cNvGrpSpPr/>
          <p:nvPr/>
        </p:nvGrpSpPr>
        <p:grpSpPr>
          <a:xfrm>
            <a:off x="2796474" y="1317900"/>
            <a:ext cx="1834900" cy="2315200"/>
            <a:chOff x="1083025" y="1574025"/>
            <a:chExt cx="1834900" cy="2315200"/>
          </a:xfrm>
        </p:grpSpPr>
        <p:sp>
          <p:nvSpPr>
            <p:cNvPr id="155" name="Google Shape;155;p18"/>
            <p:cNvSpPr txBox="1"/>
            <p:nvPr/>
          </p:nvSpPr>
          <p:spPr>
            <a:xfrm>
              <a:off x="1604274" y="1574025"/>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A72A1E"/>
                  </a:solidFill>
                  <a:latin typeface="Roboto"/>
                  <a:ea typeface="Roboto"/>
                  <a:cs typeface="Roboto"/>
                  <a:sym typeface="Roboto"/>
                </a:rPr>
                <a:t>Fall </a:t>
              </a:r>
              <a:r>
                <a:rPr lang="en" sz="800">
                  <a:solidFill>
                    <a:srgbClr val="A72A1E"/>
                  </a:solidFill>
                  <a:latin typeface="Roboto"/>
                  <a:ea typeface="Roboto"/>
                  <a:cs typeface="Roboto"/>
                  <a:sym typeface="Roboto"/>
                </a:rPr>
                <a:t>2019</a:t>
              </a:r>
              <a:endParaRPr sz="800">
                <a:solidFill>
                  <a:srgbClr val="A72A1E"/>
                </a:solidFill>
                <a:latin typeface="Roboto"/>
                <a:ea typeface="Roboto"/>
                <a:cs typeface="Roboto"/>
                <a:sym typeface="Roboto"/>
              </a:endParaRPr>
            </a:p>
          </p:txBody>
        </p:sp>
        <p:sp>
          <p:nvSpPr>
            <p:cNvPr id="156" name="Google Shape;156;p1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A72A1E"/>
                  </a:solidFill>
                  <a:latin typeface="Roboto"/>
                  <a:ea typeface="Roboto"/>
                  <a:cs typeface="Roboto"/>
                  <a:sym typeface="Roboto"/>
                </a:rPr>
                <a:t>Platform Hardware Redesign </a:t>
              </a:r>
              <a:endParaRPr b="1" sz="1000">
                <a:solidFill>
                  <a:srgbClr val="A72A1E"/>
                </a:solidFill>
                <a:latin typeface="Roboto"/>
                <a:ea typeface="Roboto"/>
                <a:cs typeface="Roboto"/>
                <a:sym typeface="Roboto"/>
              </a:endParaRPr>
            </a:p>
          </p:txBody>
        </p:sp>
        <p:sp>
          <p:nvSpPr>
            <p:cNvPr id="157" name="Google Shape;157;p1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102870" lvl="0" marL="45720" rtl="0" algn="l">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Design and validation of power delivery</a:t>
              </a:r>
              <a:endParaRPr sz="900">
                <a:solidFill>
                  <a:srgbClr val="A72A1E"/>
                </a:solidFill>
                <a:latin typeface="Roboto"/>
                <a:ea typeface="Roboto"/>
                <a:cs typeface="Roboto"/>
                <a:sym typeface="Roboto"/>
              </a:endParaRPr>
            </a:p>
            <a:p>
              <a:pPr indent="-102870" lvl="0" marL="45720" rtl="0" algn="l">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Sensor interfaces</a:t>
              </a:r>
              <a:endParaRPr sz="900">
                <a:solidFill>
                  <a:srgbClr val="A72A1E"/>
                </a:solidFill>
                <a:latin typeface="Roboto"/>
                <a:ea typeface="Roboto"/>
                <a:cs typeface="Roboto"/>
                <a:sym typeface="Roboto"/>
              </a:endParaRPr>
            </a:p>
            <a:p>
              <a:pPr indent="-102870" lvl="0" marL="45720" rtl="0" algn="l">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Full I/O definition</a:t>
              </a:r>
              <a:endParaRPr sz="900">
                <a:solidFill>
                  <a:srgbClr val="A72A1E"/>
                </a:solidFill>
                <a:latin typeface="Roboto"/>
                <a:ea typeface="Roboto"/>
                <a:cs typeface="Roboto"/>
                <a:sym typeface="Roboto"/>
              </a:endParaRPr>
            </a:p>
            <a:p>
              <a:pPr indent="-102870" lvl="0" marL="45720" rtl="0" algn="l">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Mechanical definition</a:t>
              </a:r>
              <a:endParaRPr sz="900">
                <a:solidFill>
                  <a:srgbClr val="A72A1E"/>
                </a:solidFill>
                <a:latin typeface="Roboto"/>
                <a:ea typeface="Roboto"/>
                <a:cs typeface="Roboto"/>
                <a:sym typeface="Roboto"/>
              </a:endParaRPr>
            </a:p>
            <a:p>
              <a:pPr indent="0" lvl="0" marL="0" rtl="0" algn="l">
                <a:lnSpc>
                  <a:spcPct val="115000"/>
                </a:lnSpc>
                <a:spcBef>
                  <a:spcPts val="0"/>
                </a:spcBef>
                <a:spcAft>
                  <a:spcPts val="1600"/>
                </a:spcAft>
                <a:buNone/>
              </a:pPr>
              <a:r>
                <a:t/>
              </a:r>
              <a:endParaRPr sz="900">
                <a:solidFill>
                  <a:srgbClr val="A72A1E"/>
                </a:solidFill>
                <a:latin typeface="Roboto"/>
                <a:ea typeface="Roboto"/>
                <a:cs typeface="Roboto"/>
                <a:sym typeface="Roboto"/>
              </a:endParaRPr>
            </a:p>
          </p:txBody>
        </p:sp>
        <p:cxnSp>
          <p:nvCxnSpPr>
            <p:cNvPr id="158" name="Google Shape;158;p18"/>
            <p:cNvCxnSpPr/>
            <p:nvPr/>
          </p:nvCxnSpPr>
          <p:spPr>
            <a:xfrm>
              <a:off x="2180202" y="1695421"/>
              <a:ext cx="718500" cy="741900"/>
            </a:xfrm>
            <a:prstGeom prst="straightConnector1">
              <a:avLst/>
            </a:prstGeom>
            <a:noFill/>
            <a:ln cap="flat" cmpd="sng" w="9525">
              <a:solidFill>
                <a:srgbClr val="B02C20"/>
              </a:solidFill>
              <a:prstDash val="solid"/>
              <a:round/>
              <a:headEnd len="sm" w="sm" type="none"/>
              <a:tailEnd len="sm" w="sm" type="none"/>
            </a:ln>
          </p:spPr>
        </p:cxnSp>
        <p:sp>
          <p:nvSpPr>
            <p:cNvPr id="159" name="Google Shape;159;p18"/>
            <p:cNvSpPr/>
            <p:nvPr/>
          </p:nvSpPr>
          <p:spPr>
            <a:xfrm flipH="1">
              <a:off x="1083025" y="2306625"/>
              <a:ext cx="1834800" cy="143400"/>
            </a:xfrm>
            <a:prstGeom prst="parallelogram">
              <a:avLst>
                <a:gd fmla="val 96952" name="adj"/>
              </a:avLst>
            </a:prstGeom>
            <a:solidFill>
              <a:srgbClr val="B0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0" name="Google Shape;160;p18"/>
            <p:cNvSpPr/>
            <p:nvPr/>
          </p:nvSpPr>
          <p:spPr>
            <a:xfrm>
              <a:off x="1083125" y="2460449"/>
              <a:ext cx="1834800" cy="143400"/>
            </a:xfrm>
            <a:prstGeom prst="parallelogram">
              <a:avLst>
                <a:gd fmla="val 96952" name="adj"/>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18"/>
          <p:cNvGrpSpPr/>
          <p:nvPr/>
        </p:nvGrpSpPr>
        <p:grpSpPr>
          <a:xfrm>
            <a:off x="4508319" y="1317200"/>
            <a:ext cx="1834900" cy="2315189"/>
            <a:chOff x="1083025" y="1574036"/>
            <a:chExt cx="1834900" cy="2315189"/>
          </a:xfrm>
        </p:grpSpPr>
        <p:sp>
          <p:nvSpPr>
            <p:cNvPr id="162" name="Google Shape;162;p18"/>
            <p:cNvSpPr txBox="1"/>
            <p:nvPr/>
          </p:nvSpPr>
          <p:spPr>
            <a:xfrm>
              <a:off x="1456082" y="1574036"/>
              <a:ext cx="772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FF0000"/>
                  </a:solidFill>
                  <a:latin typeface="Roboto"/>
                  <a:ea typeface="Roboto"/>
                  <a:cs typeface="Roboto"/>
                  <a:sym typeface="Roboto"/>
                </a:rPr>
                <a:t>Spring 2020</a:t>
              </a:r>
              <a:endParaRPr sz="800">
                <a:solidFill>
                  <a:srgbClr val="FF0000"/>
                </a:solidFill>
                <a:latin typeface="Roboto"/>
                <a:ea typeface="Roboto"/>
                <a:cs typeface="Roboto"/>
                <a:sym typeface="Roboto"/>
              </a:endParaRPr>
            </a:p>
          </p:txBody>
        </p:sp>
        <p:sp>
          <p:nvSpPr>
            <p:cNvPr id="163" name="Google Shape;163;p1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FF0000"/>
                  </a:solidFill>
                  <a:latin typeface="Roboto"/>
                  <a:ea typeface="Roboto"/>
                  <a:cs typeface="Roboto"/>
                  <a:sym typeface="Roboto"/>
                </a:rPr>
                <a:t>Lab Design,</a:t>
              </a:r>
              <a:endParaRPr b="1" sz="1000">
                <a:solidFill>
                  <a:srgbClr val="FF0000"/>
                </a:solidFill>
                <a:latin typeface="Roboto"/>
                <a:ea typeface="Roboto"/>
                <a:cs typeface="Roboto"/>
                <a:sym typeface="Roboto"/>
              </a:endParaRPr>
            </a:p>
            <a:p>
              <a:pPr indent="0" lvl="0" marL="0" rtl="0" algn="l">
                <a:lnSpc>
                  <a:spcPct val="115000"/>
                </a:lnSpc>
                <a:spcBef>
                  <a:spcPts val="0"/>
                </a:spcBef>
                <a:spcAft>
                  <a:spcPts val="0"/>
                </a:spcAft>
                <a:buNone/>
              </a:pPr>
              <a:r>
                <a:rPr b="1" lang="en" sz="1000">
                  <a:solidFill>
                    <a:srgbClr val="FF0000"/>
                  </a:solidFill>
                  <a:latin typeface="Roboto"/>
                  <a:ea typeface="Roboto"/>
                  <a:cs typeface="Roboto"/>
                  <a:sym typeface="Roboto"/>
                </a:rPr>
                <a:t>Software Development</a:t>
              </a:r>
              <a:r>
                <a:rPr b="1" lang="en" sz="1000">
                  <a:solidFill>
                    <a:srgbClr val="858585"/>
                  </a:solidFill>
                  <a:latin typeface="Roboto"/>
                  <a:ea typeface="Roboto"/>
                  <a:cs typeface="Roboto"/>
                  <a:sym typeface="Roboto"/>
                </a:rPr>
                <a:t> </a:t>
              </a:r>
              <a:endParaRPr b="1" sz="1000">
                <a:solidFill>
                  <a:srgbClr val="858585"/>
                </a:solidFill>
                <a:latin typeface="Roboto"/>
                <a:ea typeface="Roboto"/>
                <a:cs typeface="Roboto"/>
                <a:sym typeface="Roboto"/>
              </a:endParaRPr>
            </a:p>
          </p:txBody>
        </p:sp>
        <p:sp>
          <p:nvSpPr>
            <p:cNvPr id="164" name="Google Shape;164;p1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102870" lvl="0" marL="45720" rtl="0" algn="l">
                <a:spcBef>
                  <a:spcPts val="0"/>
                </a:spcBef>
                <a:spcAft>
                  <a:spcPts val="0"/>
                </a:spcAft>
                <a:buClr>
                  <a:srgbClr val="FF0000"/>
                </a:buClr>
                <a:buSzPts val="900"/>
                <a:buFont typeface="Roboto"/>
                <a:buChar char="●"/>
              </a:pPr>
              <a:r>
                <a:rPr lang="en" sz="900">
                  <a:solidFill>
                    <a:srgbClr val="FF0000"/>
                  </a:solidFill>
                  <a:latin typeface="Roboto"/>
                  <a:ea typeface="Roboto"/>
                  <a:cs typeface="Roboto"/>
                  <a:sym typeface="Roboto"/>
                </a:rPr>
                <a:t>Curriculum integration</a:t>
              </a:r>
              <a:endParaRPr sz="900">
                <a:solidFill>
                  <a:srgbClr val="FF0000"/>
                </a:solidFill>
                <a:latin typeface="Roboto"/>
                <a:ea typeface="Roboto"/>
                <a:cs typeface="Roboto"/>
                <a:sym typeface="Roboto"/>
              </a:endParaRPr>
            </a:p>
            <a:p>
              <a:pPr indent="-102870" lvl="0" marL="45720" rtl="0" algn="l">
                <a:spcBef>
                  <a:spcPts val="0"/>
                </a:spcBef>
                <a:spcAft>
                  <a:spcPts val="0"/>
                </a:spcAft>
                <a:buClr>
                  <a:srgbClr val="FF0000"/>
                </a:buClr>
                <a:buSzPts val="900"/>
                <a:buFont typeface="Roboto"/>
                <a:buChar char="●"/>
              </a:pPr>
              <a:r>
                <a:rPr lang="en" sz="900">
                  <a:solidFill>
                    <a:srgbClr val="FF0000"/>
                  </a:solidFill>
                  <a:latin typeface="Roboto"/>
                  <a:ea typeface="Roboto"/>
                  <a:cs typeface="Roboto"/>
                  <a:sym typeface="Roboto"/>
                </a:rPr>
                <a:t>User interface design</a:t>
              </a:r>
              <a:endParaRPr sz="900">
                <a:solidFill>
                  <a:srgbClr val="FF0000"/>
                </a:solidFill>
                <a:latin typeface="Roboto"/>
                <a:ea typeface="Roboto"/>
                <a:cs typeface="Roboto"/>
                <a:sym typeface="Roboto"/>
              </a:endParaRPr>
            </a:p>
            <a:p>
              <a:pPr indent="-102870" lvl="0" marL="45720" rtl="0" algn="l">
                <a:spcBef>
                  <a:spcPts val="0"/>
                </a:spcBef>
                <a:spcAft>
                  <a:spcPts val="0"/>
                </a:spcAft>
                <a:buClr>
                  <a:srgbClr val="FF0000"/>
                </a:buClr>
                <a:buSzPts val="900"/>
                <a:buFont typeface="Roboto"/>
                <a:buChar char="●"/>
              </a:pPr>
              <a:r>
                <a:rPr lang="en" sz="900">
                  <a:solidFill>
                    <a:srgbClr val="FF0000"/>
                  </a:solidFill>
                  <a:latin typeface="Roboto"/>
                  <a:ea typeface="Roboto"/>
                  <a:cs typeface="Roboto"/>
                  <a:sym typeface="Roboto"/>
                </a:rPr>
                <a:t>Platform firmware</a:t>
              </a:r>
              <a:endParaRPr sz="900">
                <a:solidFill>
                  <a:srgbClr val="FF0000"/>
                </a:solidFill>
                <a:latin typeface="Roboto"/>
                <a:ea typeface="Roboto"/>
                <a:cs typeface="Roboto"/>
                <a:sym typeface="Roboto"/>
              </a:endParaRPr>
            </a:p>
            <a:p>
              <a:pPr indent="-102870" lvl="0" marL="45720" rtl="0" algn="l">
                <a:spcBef>
                  <a:spcPts val="0"/>
                </a:spcBef>
                <a:spcAft>
                  <a:spcPts val="0"/>
                </a:spcAft>
                <a:buClr>
                  <a:srgbClr val="FF0000"/>
                </a:buClr>
                <a:buSzPts val="900"/>
                <a:buFont typeface="Roboto"/>
                <a:buChar char="●"/>
              </a:pPr>
              <a:r>
                <a:rPr lang="en" sz="900">
                  <a:solidFill>
                    <a:srgbClr val="FF0000"/>
                  </a:solidFill>
                  <a:latin typeface="Roboto"/>
                  <a:ea typeface="Roboto"/>
                  <a:cs typeface="Roboto"/>
                  <a:sym typeface="Roboto"/>
                </a:rPr>
                <a:t>Control flow development</a:t>
              </a:r>
              <a:endParaRPr sz="900">
                <a:solidFill>
                  <a:srgbClr val="FF0000"/>
                </a:solidFill>
                <a:latin typeface="Roboto"/>
                <a:ea typeface="Roboto"/>
                <a:cs typeface="Roboto"/>
                <a:sym typeface="Roboto"/>
              </a:endParaRPr>
            </a:p>
            <a:p>
              <a:pPr indent="-102870" lvl="0" marL="45720" rtl="0" algn="l">
                <a:spcBef>
                  <a:spcPts val="0"/>
                </a:spcBef>
                <a:spcAft>
                  <a:spcPts val="0"/>
                </a:spcAft>
                <a:buClr>
                  <a:srgbClr val="FF0000"/>
                </a:buClr>
                <a:buSzPts val="900"/>
                <a:buFont typeface="Roboto"/>
                <a:buChar char="●"/>
              </a:pPr>
              <a:r>
                <a:rPr lang="en" sz="900">
                  <a:solidFill>
                    <a:srgbClr val="FF0000"/>
                  </a:solidFill>
                  <a:latin typeface="Roboto"/>
                  <a:ea typeface="Roboto"/>
                  <a:cs typeface="Roboto"/>
                  <a:sym typeface="Roboto"/>
                </a:rPr>
                <a:t>Expanded functional requirements</a:t>
              </a:r>
              <a:endParaRPr sz="900">
                <a:solidFill>
                  <a:srgbClr val="FF0000"/>
                </a:solidFill>
                <a:latin typeface="Roboto"/>
                <a:ea typeface="Roboto"/>
                <a:cs typeface="Roboto"/>
                <a:sym typeface="Roboto"/>
              </a:endParaRPr>
            </a:p>
            <a:p>
              <a:pPr indent="0" lvl="0" marL="0" rtl="0" algn="l">
                <a:lnSpc>
                  <a:spcPct val="115000"/>
                </a:lnSpc>
                <a:spcBef>
                  <a:spcPts val="0"/>
                </a:spcBef>
                <a:spcAft>
                  <a:spcPts val="1600"/>
                </a:spcAft>
                <a:buNone/>
              </a:pPr>
              <a:r>
                <a:t/>
              </a:r>
              <a:endParaRPr sz="900">
                <a:solidFill>
                  <a:srgbClr val="FF0000"/>
                </a:solidFill>
                <a:latin typeface="Roboto"/>
                <a:ea typeface="Roboto"/>
                <a:cs typeface="Roboto"/>
                <a:sym typeface="Roboto"/>
              </a:endParaRPr>
            </a:p>
          </p:txBody>
        </p:sp>
        <p:cxnSp>
          <p:nvCxnSpPr>
            <p:cNvPr id="165" name="Google Shape;165;p18"/>
            <p:cNvCxnSpPr/>
            <p:nvPr/>
          </p:nvCxnSpPr>
          <p:spPr>
            <a:xfrm>
              <a:off x="2180202" y="1695421"/>
              <a:ext cx="718500" cy="741900"/>
            </a:xfrm>
            <a:prstGeom prst="straightConnector1">
              <a:avLst/>
            </a:prstGeom>
            <a:noFill/>
            <a:ln cap="flat" cmpd="sng" w="9525">
              <a:solidFill>
                <a:srgbClr val="FF0000"/>
              </a:solidFill>
              <a:prstDash val="solid"/>
              <a:round/>
              <a:headEnd len="sm" w="sm" type="none"/>
              <a:tailEnd len="sm" w="sm" type="none"/>
            </a:ln>
          </p:spPr>
        </p:cxnSp>
        <p:sp>
          <p:nvSpPr>
            <p:cNvPr id="166" name="Google Shape;166;p18"/>
            <p:cNvSpPr/>
            <p:nvPr/>
          </p:nvSpPr>
          <p:spPr>
            <a:xfrm flipH="1">
              <a:off x="1083025" y="2306625"/>
              <a:ext cx="1834800" cy="143400"/>
            </a:xfrm>
            <a:prstGeom prst="parallelogram">
              <a:avLst>
                <a:gd fmla="val 96952"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7" name="Google Shape;167;p18"/>
            <p:cNvSpPr/>
            <p:nvPr/>
          </p:nvSpPr>
          <p:spPr>
            <a:xfrm>
              <a:off x="1083125" y="2460449"/>
              <a:ext cx="1834800" cy="143400"/>
            </a:xfrm>
            <a:prstGeom prst="parallelogram">
              <a:avLst>
                <a:gd fmla="val 96952"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18"/>
          <p:cNvGrpSpPr/>
          <p:nvPr/>
        </p:nvGrpSpPr>
        <p:grpSpPr>
          <a:xfrm>
            <a:off x="6221583" y="1317178"/>
            <a:ext cx="1834900" cy="2315200"/>
            <a:chOff x="1083025" y="1574025"/>
            <a:chExt cx="1834900" cy="2315200"/>
          </a:xfrm>
        </p:grpSpPr>
        <p:sp>
          <p:nvSpPr>
            <p:cNvPr id="169" name="Google Shape;169;p18"/>
            <p:cNvSpPr txBox="1"/>
            <p:nvPr/>
          </p:nvSpPr>
          <p:spPr>
            <a:xfrm>
              <a:off x="1604274" y="1574025"/>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rgbClr val="F3F3F3"/>
                  </a:solidFill>
                  <a:latin typeface="Roboto"/>
                  <a:ea typeface="Roboto"/>
                  <a:cs typeface="Roboto"/>
                  <a:sym typeface="Roboto"/>
                </a:rPr>
                <a:t>Fall </a:t>
              </a:r>
              <a:r>
                <a:rPr lang="en" sz="800">
                  <a:solidFill>
                    <a:srgbClr val="F3F3F3"/>
                  </a:solidFill>
                  <a:latin typeface="Roboto"/>
                  <a:ea typeface="Roboto"/>
                  <a:cs typeface="Roboto"/>
                  <a:sym typeface="Roboto"/>
                </a:rPr>
                <a:t>2020</a:t>
              </a:r>
              <a:endParaRPr sz="800">
                <a:solidFill>
                  <a:srgbClr val="F3F3F3"/>
                </a:solidFill>
                <a:latin typeface="Roboto"/>
                <a:ea typeface="Roboto"/>
                <a:cs typeface="Roboto"/>
                <a:sym typeface="Roboto"/>
              </a:endParaRPr>
            </a:p>
          </p:txBody>
        </p:sp>
        <p:sp>
          <p:nvSpPr>
            <p:cNvPr id="170" name="Google Shape;170;p18"/>
            <p:cNvSpPr txBox="1"/>
            <p:nvPr/>
          </p:nvSpPr>
          <p:spPr>
            <a:xfrm>
              <a:off x="1235825" y="2695025"/>
              <a:ext cx="1505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F3F3F3"/>
                  </a:solidFill>
                  <a:latin typeface="Roboto"/>
                  <a:ea typeface="Roboto"/>
                  <a:cs typeface="Roboto"/>
                  <a:sym typeface="Roboto"/>
                </a:rPr>
                <a:t>Hardware Expansion,</a:t>
              </a:r>
              <a:endParaRPr b="1" sz="1000">
                <a:solidFill>
                  <a:srgbClr val="F3F3F3"/>
                </a:solidFill>
                <a:latin typeface="Roboto"/>
                <a:ea typeface="Roboto"/>
                <a:cs typeface="Roboto"/>
                <a:sym typeface="Roboto"/>
              </a:endParaRPr>
            </a:p>
            <a:p>
              <a:pPr indent="0" lvl="0" marL="0" rtl="0" algn="l">
                <a:lnSpc>
                  <a:spcPct val="115000"/>
                </a:lnSpc>
                <a:spcBef>
                  <a:spcPts val="0"/>
                </a:spcBef>
                <a:spcAft>
                  <a:spcPts val="0"/>
                </a:spcAft>
                <a:buNone/>
              </a:pPr>
              <a:r>
                <a:rPr b="1" lang="en" sz="1000">
                  <a:solidFill>
                    <a:srgbClr val="F3F3F3"/>
                  </a:solidFill>
                  <a:latin typeface="Roboto"/>
                  <a:ea typeface="Roboto"/>
                  <a:cs typeface="Roboto"/>
                  <a:sym typeface="Roboto"/>
                </a:rPr>
                <a:t>Lab Implementation</a:t>
              </a:r>
              <a:endParaRPr b="1" sz="1000">
                <a:solidFill>
                  <a:srgbClr val="F3F3F3"/>
                </a:solidFill>
                <a:latin typeface="Roboto"/>
                <a:ea typeface="Roboto"/>
                <a:cs typeface="Roboto"/>
                <a:sym typeface="Roboto"/>
              </a:endParaRPr>
            </a:p>
          </p:txBody>
        </p:sp>
        <p:sp>
          <p:nvSpPr>
            <p:cNvPr id="171" name="Google Shape;171;p18"/>
            <p:cNvSpPr txBox="1"/>
            <p:nvPr/>
          </p:nvSpPr>
          <p:spPr>
            <a:xfrm>
              <a:off x="1215700" y="3151825"/>
              <a:ext cx="1545600" cy="737400"/>
            </a:xfrm>
            <a:prstGeom prst="rect">
              <a:avLst/>
            </a:prstGeom>
            <a:noFill/>
            <a:ln>
              <a:noFill/>
            </a:ln>
          </p:spPr>
          <p:txBody>
            <a:bodyPr anchorCtr="0" anchor="t" bIns="91425" lIns="91425" spcFirstLastPara="1" rIns="91425" wrap="square" tIns="91425">
              <a:noAutofit/>
            </a:bodyPr>
            <a:lstStyle/>
            <a:p>
              <a:pPr indent="-102870" lvl="0" marL="45720" rtl="0" algn="l">
                <a:spcBef>
                  <a:spcPts val="0"/>
                </a:spcBef>
                <a:spcAft>
                  <a:spcPts val="0"/>
                </a:spcAft>
                <a:buClr>
                  <a:srgbClr val="F3F3F3"/>
                </a:buClr>
                <a:buSzPts val="900"/>
                <a:buFont typeface="Roboto"/>
                <a:buChar char="●"/>
              </a:pPr>
              <a:r>
                <a:rPr lang="en" sz="900">
                  <a:solidFill>
                    <a:srgbClr val="F3F3F3"/>
                  </a:solidFill>
                  <a:latin typeface="Roboto"/>
                  <a:ea typeface="Roboto"/>
                  <a:cs typeface="Roboto"/>
                  <a:sym typeface="Roboto"/>
                </a:rPr>
                <a:t>Final hardware revision</a:t>
              </a:r>
              <a:endParaRPr sz="900">
                <a:solidFill>
                  <a:srgbClr val="F3F3F3"/>
                </a:solidFill>
                <a:latin typeface="Roboto"/>
                <a:ea typeface="Roboto"/>
                <a:cs typeface="Roboto"/>
                <a:sym typeface="Roboto"/>
              </a:endParaRPr>
            </a:p>
            <a:p>
              <a:pPr indent="-102870" lvl="0" marL="45720" rtl="0" algn="l">
                <a:spcBef>
                  <a:spcPts val="0"/>
                </a:spcBef>
                <a:spcAft>
                  <a:spcPts val="0"/>
                </a:spcAft>
                <a:buClr>
                  <a:srgbClr val="F3F3F3"/>
                </a:buClr>
                <a:buSzPts val="900"/>
                <a:buFont typeface="Roboto"/>
                <a:buChar char="●"/>
              </a:pPr>
              <a:r>
                <a:rPr lang="en" sz="900">
                  <a:solidFill>
                    <a:srgbClr val="F3F3F3"/>
                  </a:solidFill>
                  <a:latin typeface="Roboto"/>
                  <a:ea typeface="Roboto"/>
                  <a:cs typeface="Roboto"/>
                  <a:sym typeface="Roboto"/>
                </a:rPr>
                <a:t>Finalize Firmware/GUI</a:t>
              </a:r>
              <a:endParaRPr sz="900">
                <a:solidFill>
                  <a:srgbClr val="F3F3F3"/>
                </a:solidFill>
                <a:latin typeface="Roboto"/>
                <a:ea typeface="Roboto"/>
                <a:cs typeface="Roboto"/>
                <a:sym typeface="Roboto"/>
              </a:endParaRPr>
            </a:p>
            <a:p>
              <a:pPr indent="-102870" lvl="0" marL="45720" rtl="0" algn="l">
                <a:spcBef>
                  <a:spcPts val="0"/>
                </a:spcBef>
                <a:spcAft>
                  <a:spcPts val="0"/>
                </a:spcAft>
                <a:buClr>
                  <a:srgbClr val="F3F3F3"/>
                </a:buClr>
                <a:buSzPts val="900"/>
                <a:buFont typeface="Roboto"/>
                <a:buChar char="●"/>
              </a:pPr>
              <a:r>
                <a:rPr lang="en" sz="900">
                  <a:solidFill>
                    <a:srgbClr val="F3F3F3"/>
                  </a:solidFill>
                  <a:latin typeface="Roboto"/>
                  <a:ea typeface="Roboto"/>
                  <a:cs typeface="Roboto"/>
                  <a:sym typeface="Roboto"/>
                </a:rPr>
                <a:t>PMOD expansion development</a:t>
              </a:r>
              <a:endParaRPr sz="900">
                <a:solidFill>
                  <a:srgbClr val="F3F3F3"/>
                </a:solidFill>
                <a:latin typeface="Roboto"/>
                <a:ea typeface="Roboto"/>
                <a:cs typeface="Roboto"/>
                <a:sym typeface="Roboto"/>
              </a:endParaRPr>
            </a:p>
            <a:p>
              <a:pPr indent="-102870" lvl="0" marL="45720" rtl="0" algn="l">
                <a:spcBef>
                  <a:spcPts val="0"/>
                </a:spcBef>
                <a:spcAft>
                  <a:spcPts val="0"/>
                </a:spcAft>
                <a:buClr>
                  <a:srgbClr val="F3F3F3"/>
                </a:buClr>
                <a:buSzPts val="900"/>
                <a:buFont typeface="Roboto"/>
                <a:buChar char="●"/>
              </a:pPr>
              <a:r>
                <a:rPr lang="en" sz="900">
                  <a:solidFill>
                    <a:srgbClr val="F3F3F3"/>
                  </a:solidFill>
                  <a:latin typeface="Roboto"/>
                  <a:ea typeface="Roboto"/>
                  <a:cs typeface="Roboto"/>
                  <a:sym typeface="Roboto"/>
                </a:rPr>
                <a:t>Lab document delivery</a:t>
              </a:r>
              <a:endParaRPr sz="900">
                <a:solidFill>
                  <a:srgbClr val="F3F3F3"/>
                </a:solidFill>
                <a:latin typeface="Roboto"/>
                <a:ea typeface="Roboto"/>
                <a:cs typeface="Roboto"/>
                <a:sym typeface="Roboto"/>
              </a:endParaRPr>
            </a:p>
            <a:p>
              <a:pPr indent="0" lvl="0" marL="0" rtl="0" algn="l">
                <a:lnSpc>
                  <a:spcPct val="115000"/>
                </a:lnSpc>
                <a:spcBef>
                  <a:spcPts val="0"/>
                </a:spcBef>
                <a:spcAft>
                  <a:spcPts val="1600"/>
                </a:spcAft>
                <a:buNone/>
              </a:pPr>
              <a:r>
                <a:t/>
              </a:r>
              <a:endParaRPr sz="900">
                <a:solidFill>
                  <a:srgbClr val="F3F3F3"/>
                </a:solidFill>
                <a:latin typeface="Roboto"/>
                <a:ea typeface="Roboto"/>
                <a:cs typeface="Roboto"/>
                <a:sym typeface="Roboto"/>
              </a:endParaRPr>
            </a:p>
          </p:txBody>
        </p:sp>
        <p:cxnSp>
          <p:nvCxnSpPr>
            <p:cNvPr id="172" name="Google Shape;172;p18"/>
            <p:cNvCxnSpPr/>
            <p:nvPr/>
          </p:nvCxnSpPr>
          <p:spPr>
            <a:xfrm>
              <a:off x="2180202"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173" name="Google Shape;173;p18"/>
            <p:cNvSpPr/>
            <p:nvPr/>
          </p:nvSpPr>
          <p:spPr>
            <a:xfrm flipH="1">
              <a:off x="1083025" y="2306625"/>
              <a:ext cx="1834800" cy="143400"/>
            </a:xfrm>
            <a:prstGeom prst="parallelogram">
              <a:avLst>
                <a:gd fmla="val 96952" name="adj"/>
              </a:avLst>
            </a:prstGeom>
            <a:solidFill>
              <a:srgbClr val="C2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74" name="Google Shape;174;p18"/>
            <p:cNvSpPr/>
            <p:nvPr/>
          </p:nvSpPr>
          <p:spPr>
            <a:xfrm>
              <a:off x="1083125" y="2460449"/>
              <a:ext cx="1834800" cy="143400"/>
            </a:xfrm>
            <a:prstGeom prst="parallelogram">
              <a:avLst>
                <a:gd fmla="val 96952"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5" name="Google Shape;175;p18"/>
          <p:cNvCxnSpPr/>
          <p:nvPr/>
        </p:nvCxnSpPr>
        <p:spPr>
          <a:xfrm>
            <a:off x="2203922" y="1456935"/>
            <a:ext cx="718500" cy="741900"/>
          </a:xfrm>
          <a:prstGeom prst="straightConnector1">
            <a:avLst/>
          </a:prstGeom>
          <a:noFill/>
          <a:ln cap="flat" cmpd="sng" w="9525">
            <a:solidFill>
              <a:srgbClr val="A72A1E"/>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317225" y="465525"/>
            <a:ext cx="67665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D9D9D9"/>
                </a:solidFill>
                <a:latin typeface="Barlow Condensed"/>
                <a:ea typeface="Barlow Condensed"/>
                <a:cs typeface="Barlow Condensed"/>
                <a:sym typeface="Barlow Condensed"/>
              </a:rPr>
              <a:t>Goals</a:t>
            </a:r>
            <a:endParaRPr sz="2900">
              <a:solidFill>
                <a:srgbClr val="D9D9D9"/>
              </a:solidFill>
              <a:latin typeface="Barlow Condensed"/>
              <a:ea typeface="Barlow Condensed"/>
              <a:cs typeface="Barlow Condensed"/>
              <a:sym typeface="Barlow Condensed"/>
            </a:endParaRPr>
          </a:p>
          <a:p>
            <a:pPr indent="0" lvl="0" marL="0" rtl="0" algn="l">
              <a:spcBef>
                <a:spcPts val="0"/>
              </a:spcBef>
              <a:spcAft>
                <a:spcPts val="0"/>
              </a:spcAft>
              <a:buNone/>
            </a:pPr>
            <a:r>
              <a:t/>
            </a:r>
            <a:endParaRPr sz="2900">
              <a:solidFill>
                <a:srgbClr val="D9D9D9"/>
              </a:solidFill>
              <a:latin typeface="Barlow Condensed"/>
              <a:ea typeface="Barlow Condensed"/>
              <a:cs typeface="Barlow Condensed"/>
              <a:sym typeface="Barlow Condensed"/>
            </a:endParaRPr>
          </a:p>
        </p:txBody>
      </p:sp>
      <p:sp>
        <p:nvSpPr>
          <p:cNvPr id="181" name="Google Shape;181;p19"/>
          <p:cNvSpPr txBox="1"/>
          <p:nvPr>
            <p:ph idx="1" type="body"/>
          </p:nvPr>
        </p:nvSpPr>
        <p:spPr>
          <a:xfrm>
            <a:off x="835150" y="1276825"/>
            <a:ext cx="7275300" cy="3142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D9D9D9"/>
              </a:buClr>
              <a:buSzPts val="1800"/>
              <a:buChar char="●"/>
            </a:pPr>
            <a:r>
              <a:rPr lang="en">
                <a:solidFill>
                  <a:srgbClr val="D9D9D9"/>
                </a:solidFill>
              </a:rPr>
              <a:t>Create and submit lab documents for EE 324 and EE 224</a:t>
            </a:r>
            <a:endParaRPr>
              <a:solidFill>
                <a:srgbClr val="D9D9D9"/>
              </a:solidFill>
            </a:endParaRPr>
          </a:p>
          <a:p>
            <a:pPr indent="-317500" lvl="1" marL="914400" rtl="0" algn="l">
              <a:spcBef>
                <a:spcPts val="0"/>
              </a:spcBef>
              <a:spcAft>
                <a:spcPts val="0"/>
              </a:spcAft>
              <a:buClr>
                <a:srgbClr val="D9D9D9"/>
              </a:buClr>
              <a:buSzPts val="1400"/>
              <a:buChar char="○"/>
            </a:pPr>
            <a:r>
              <a:rPr lang="en">
                <a:solidFill>
                  <a:srgbClr val="D9D9D9"/>
                </a:solidFill>
              </a:rPr>
              <a:t>EE 224 Final Project</a:t>
            </a:r>
            <a:endParaRPr>
              <a:solidFill>
                <a:srgbClr val="D9D9D9"/>
              </a:solidFill>
            </a:endParaRPr>
          </a:p>
          <a:p>
            <a:pPr indent="-317500" lvl="1" marL="914400" rtl="0" algn="l">
              <a:spcBef>
                <a:spcPts val="0"/>
              </a:spcBef>
              <a:spcAft>
                <a:spcPts val="0"/>
              </a:spcAft>
              <a:buClr>
                <a:srgbClr val="D9D9D9"/>
              </a:buClr>
              <a:buSzPts val="1400"/>
              <a:buChar char="○"/>
            </a:pPr>
            <a:r>
              <a:rPr lang="en">
                <a:solidFill>
                  <a:srgbClr val="D9D9D9"/>
                </a:solidFill>
              </a:rPr>
              <a:t>4+ Labs for EE 324</a:t>
            </a:r>
            <a:endParaRPr>
              <a:solidFill>
                <a:srgbClr val="D9D9D9"/>
              </a:solidFill>
            </a:endParaRPr>
          </a:p>
          <a:p>
            <a:pPr indent="-342900" lvl="0" marL="457200" rtl="0" algn="l">
              <a:spcBef>
                <a:spcPts val="0"/>
              </a:spcBef>
              <a:spcAft>
                <a:spcPts val="0"/>
              </a:spcAft>
              <a:buClr>
                <a:srgbClr val="D9D9D9"/>
              </a:buClr>
              <a:buSzPts val="1800"/>
              <a:buChar char="●"/>
            </a:pPr>
            <a:r>
              <a:rPr lang="en">
                <a:solidFill>
                  <a:srgbClr val="D9D9D9"/>
                </a:solidFill>
              </a:rPr>
              <a:t>Final CyDAQ hardware revision</a:t>
            </a:r>
            <a:endParaRPr>
              <a:solidFill>
                <a:srgbClr val="D9D9D9"/>
              </a:solidFill>
            </a:endParaRPr>
          </a:p>
          <a:p>
            <a:pPr indent="-342900" lvl="0" marL="457200" rtl="0" algn="l">
              <a:spcBef>
                <a:spcPts val="0"/>
              </a:spcBef>
              <a:spcAft>
                <a:spcPts val="0"/>
              </a:spcAft>
              <a:buClr>
                <a:srgbClr val="D9D9D9"/>
              </a:buClr>
              <a:buSzPts val="1800"/>
              <a:buChar char="●"/>
            </a:pPr>
            <a:r>
              <a:rPr lang="en">
                <a:solidFill>
                  <a:srgbClr val="D9D9D9"/>
                </a:solidFill>
              </a:rPr>
              <a:t>Expand sampling bandwidth with SPI differential ADC</a:t>
            </a:r>
            <a:endParaRPr>
              <a:solidFill>
                <a:srgbClr val="D9D9D9"/>
              </a:solidFill>
            </a:endParaRPr>
          </a:p>
          <a:p>
            <a:pPr indent="-342900" lvl="0" marL="457200" rtl="0" algn="l">
              <a:spcBef>
                <a:spcPts val="0"/>
              </a:spcBef>
              <a:spcAft>
                <a:spcPts val="0"/>
              </a:spcAft>
              <a:buClr>
                <a:srgbClr val="D9D9D9"/>
              </a:buClr>
              <a:buSzPts val="1800"/>
              <a:buChar char="●"/>
            </a:pPr>
            <a:r>
              <a:rPr lang="en">
                <a:solidFill>
                  <a:srgbClr val="D9D9D9"/>
                </a:solidFill>
              </a:rPr>
              <a:t>Add SPI DAC to broaden application potential</a:t>
            </a:r>
            <a:endParaRPr>
              <a:solidFill>
                <a:srgbClr val="D9D9D9"/>
              </a:solidFill>
            </a:endParaRPr>
          </a:p>
          <a:p>
            <a:pPr indent="-342900" lvl="0" marL="457200" rtl="0" algn="l">
              <a:spcBef>
                <a:spcPts val="0"/>
              </a:spcBef>
              <a:spcAft>
                <a:spcPts val="0"/>
              </a:spcAft>
              <a:buClr>
                <a:srgbClr val="D9D9D9"/>
              </a:buClr>
              <a:buSzPts val="1800"/>
              <a:buChar char="●"/>
            </a:pPr>
            <a:r>
              <a:rPr lang="en">
                <a:solidFill>
                  <a:srgbClr val="D9D9D9"/>
                </a:solidFill>
              </a:rPr>
              <a:t>Revise FPGA firmware to utilize FreeRTOS parallel processing</a:t>
            </a:r>
            <a:endParaRPr>
              <a:solidFill>
                <a:srgbClr val="D9D9D9"/>
              </a:solidFill>
            </a:endParaRPr>
          </a:p>
          <a:p>
            <a:pPr indent="0" lvl="0" marL="457200" rtl="0" algn="l">
              <a:spcBef>
                <a:spcPts val="1600"/>
              </a:spcBef>
              <a:spcAft>
                <a:spcPts val="1600"/>
              </a:spcAft>
              <a:buNone/>
            </a:pPr>
            <a:r>
              <a:t/>
            </a:r>
            <a:endParaRPr>
              <a:solidFill>
                <a:srgbClr val="D9D9D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324956" y="459925"/>
            <a:ext cx="6766500" cy="81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D9D9D9"/>
                </a:solidFill>
                <a:latin typeface="Barlow Condensed"/>
                <a:ea typeface="Barlow Condensed"/>
                <a:cs typeface="Barlow Condensed"/>
                <a:sym typeface="Barlow Condensed"/>
              </a:rPr>
              <a:t>Technical Challenges</a:t>
            </a:r>
            <a:endParaRPr sz="2900">
              <a:solidFill>
                <a:srgbClr val="D9D9D9"/>
              </a:solidFill>
              <a:latin typeface="Barlow Condensed"/>
              <a:ea typeface="Barlow Condensed"/>
              <a:cs typeface="Barlow Condensed"/>
              <a:sym typeface="Barlow Condensed"/>
            </a:endParaRPr>
          </a:p>
        </p:txBody>
      </p:sp>
      <p:sp>
        <p:nvSpPr>
          <p:cNvPr id="187" name="Google Shape;187;p20"/>
          <p:cNvSpPr txBox="1"/>
          <p:nvPr>
            <p:ph idx="1" type="body"/>
          </p:nvPr>
        </p:nvSpPr>
        <p:spPr>
          <a:xfrm>
            <a:off x="835150" y="1276825"/>
            <a:ext cx="3466800" cy="31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CC4125"/>
                </a:solidFill>
                <a:latin typeface="Montserrat"/>
                <a:ea typeface="Montserrat"/>
                <a:cs typeface="Montserrat"/>
                <a:sym typeface="Montserrat"/>
              </a:rPr>
              <a:t>Hardware:</a:t>
            </a:r>
            <a:endParaRPr b="1" sz="1700">
              <a:solidFill>
                <a:srgbClr val="CC4125"/>
              </a:solidFill>
              <a:latin typeface="Montserrat"/>
              <a:ea typeface="Montserrat"/>
              <a:cs typeface="Montserrat"/>
              <a:sym typeface="Montserrat"/>
            </a:endParaRPr>
          </a:p>
          <a:p>
            <a:pPr indent="-336550" lvl="0" marL="457200" rtl="0" algn="l">
              <a:spcBef>
                <a:spcPts val="1600"/>
              </a:spcBef>
              <a:spcAft>
                <a:spcPts val="0"/>
              </a:spcAft>
              <a:buClr>
                <a:srgbClr val="D9D9D9"/>
              </a:buClr>
              <a:buSzPts val="1700"/>
              <a:buChar char="●"/>
            </a:pPr>
            <a:r>
              <a:rPr lang="en" sz="1700">
                <a:solidFill>
                  <a:srgbClr val="D9D9D9"/>
                </a:solidFill>
              </a:rPr>
              <a:t>Speed requirements and throughput of FPGA and ADC</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Design and PCB layout for 3MHz ADC front</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Designing novel, robust board expansions to compliment labs</a:t>
            </a:r>
            <a:endParaRPr sz="1700">
              <a:solidFill>
                <a:srgbClr val="D9D9D9"/>
              </a:solidFill>
            </a:endParaRPr>
          </a:p>
        </p:txBody>
      </p:sp>
      <p:sp>
        <p:nvSpPr>
          <p:cNvPr id="188" name="Google Shape;188;p20"/>
          <p:cNvSpPr txBox="1"/>
          <p:nvPr>
            <p:ph idx="1" type="body"/>
          </p:nvPr>
        </p:nvSpPr>
        <p:spPr>
          <a:xfrm>
            <a:off x="5027825" y="1276825"/>
            <a:ext cx="3466800" cy="31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CC4125"/>
                </a:solidFill>
                <a:latin typeface="Montserrat"/>
                <a:ea typeface="Montserrat"/>
                <a:cs typeface="Montserrat"/>
                <a:sym typeface="Montserrat"/>
              </a:rPr>
              <a:t>Software</a:t>
            </a:r>
            <a:r>
              <a:rPr b="1" lang="en" sz="1700">
                <a:solidFill>
                  <a:srgbClr val="CC4125"/>
                </a:solidFill>
                <a:latin typeface="Montserrat"/>
                <a:ea typeface="Montserrat"/>
                <a:cs typeface="Montserrat"/>
                <a:sym typeface="Montserrat"/>
              </a:rPr>
              <a:t>:</a:t>
            </a:r>
            <a:endParaRPr b="1" sz="1700">
              <a:solidFill>
                <a:srgbClr val="CC4125"/>
              </a:solidFill>
              <a:latin typeface="Montserrat"/>
              <a:ea typeface="Montserrat"/>
              <a:cs typeface="Montserrat"/>
              <a:sym typeface="Montserrat"/>
            </a:endParaRPr>
          </a:p>
          <a:p>
            <a:pPr indent="-336550" lvl="0" marL="457200" rtl="0" algn="l">
              <a:spcBef>
                <a:spcPts val="1600"/>
              </a:spcBef>
              <a:spcAft>
                <a:spcPts val="0"/>
              </a:spcAft>
              <a:buClr>
                <a:srgbClr val="D9D9D9"/>
              </a:buClr>
              <a:buSzPts val="1700"/>
              <a:buChar char="●"/>
            </a:pPr>
            <a:r>
              <a:rPr lang="en" sz="1700">
                <a:solidFill>
                  <a:srgbClr val="D9D9D9"/>
                </a:solidFill>
              </a:rPr>
              <a:t>Implementing robust serial protocol for front end communication with CyDAQ</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Updating current firmware to FreeRTOS implementation</a:t>
            </a:r>
            <a:endParaRPr sz="1700">
              <a:solidFill>
                <a:srgbClr val="D9D9D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324956" y="459925"/>
            <a:ext cx="6766500" cy="81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D9D9D9"/>
                </a:solidFill>
                <a:latin typeface="Barlow Condensed"/>
                <a:ea typeface="Barlow Condensed"/>
                <a:cs typeface="Barlow Condensed"/>
                <a:sym typeface="Barlow Condensed"/>
              </a:rPr>
              <a:t>Technical Challenges, cont.</a:t>
            </a:r>
            <a:endParaRPr sz="2900">
              <a:solidFill>
                <a:srgbClr val="D9D9D9"/>
              </a:solidFill>
              <a:latin typeface="Barlow Condensed"/>
              <a:ea typeface="Barlow Condensed"/>
              <a:cs typeface="Barlow Condensed"/>
              <a:sym typeface="Barlow Condensed"/>
            </a:endParaRPr>
          </a:p>
        </p:txBody>
      </p:sp>
      <p:sp>
        <p:nvSpPr>
          <p:cNvPr id="194" name="Google Shape;194;p21"/>
          <p:cNvSpPr txBox="1"/>
          <p:nvPr>
            <p:ph idx="1" type="body"/>
          </p:nvPr>
        </p:nvSpPr>
        <p:spPr>
          <a:xfrm>
            <a:off x="835150" y="1276825"/>
            <a:ext cx="7466700" cy="31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CC4125"/>
                </a:solidFill>
                <a:latin typeface="Montserrat"/>
                <a:ea typeface="Montserrat"/>
                <a:cs typeface="Montserrat"/>
                <a:sym typeface="Montserrat"/>
              </a:rPr>
              <a:t>Lab Documents</a:t>
            </a:r>
            <a:r>
              <a:rPr b="1" lang="en" sz="1700">
                <a:solidFill>
                  <a:srgbClr val="CC4125"/>
                </a:solidFill>
                <a:latin typeface="Montserrat"/>
                <a:ea typeface="Montserrat"/>
                <a:cs typeface="Montserrat"/>
                <a:sym typeface="Montserrat"/>
              </a:rPr>
              <a:t>:</a:t>
            </a:r>
            <a:endParaRPr b="1" sz="1700">
              <a:solidFill>
                <a:srgbClr val="CC4125"/>
              </a:solidFill>
              <a:latin typeface="Montserrat"/>
              <a:ea typeface="Montserrat"/>
              <a:cs typeface="Montserrat"/>
              <a:sym typeface="Montserrat"/>
            </a:endParaRPr>
          </a:p>
          <a:p>
            <a:pPr indent="-336550" lvl="0" marL="457200" rtl="0" algn="l">
              <a:spcBef>
                <a:spcPts val="1600"/>
              </a:spcBef>
              <a:spcAft>
                <a:spcPts val="0"/>
              </a:spcAft>
              <a:buClr>
                <a:srgbClr val="D9D9D9"/>
              </a:buClr>
              <a:buSzPts val="1700"/>
              <a:buChar char="●"/>
            </a:pPr>
            <a:r>
              <a:rPr lang="en" sz="1700">
                <a:solidFill>
                  <a:srgbClr val="D9D9D9"/>
                </a:solidFill>
              </a:rPr>
              <a:t>Balancing technical knowledge with fun, challenging designs</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Connect lecture to real-world applications while keeping experiments at an appropriate difficulty level</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Including textbook theory without overwhelming students with long documents and technical language</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Create a cohesive transition from EE324 to multiple focus areas (Power, Communications, Controls, and Signal Processing)</a:t>
            </a:r>
            <a:endParaRPr sz="1700">
              <a:solidFill>
                <a:srgbClr val="D9D9D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2"/>
          <p:cNvPicPr preferRelativeResize="0"/>
          <p:nvPr/>
        </p:nvPicPr>
        <p:blipFill>
          <a:blip r:embed="rId3">
            <a:alphaModFix/>
          </a:blip>
          <a:stretch>
            <a:fillRect/>
          </a:stretch>
        </p:blipFill>
        <p:spPr>
          <a:xfrm>
            <a:off x="4336125" y="474013"/>
            <a:ext cx="4114624" cy="3085976"/>
          </a:xfrm>
          <a:prstGeom prst="rect">
            <a:avLst/>
          </a:prstGeom>
          <a:noFill/>
          <a:ln>
            <a:noFill/>
          </a:ln>
        </p:spPr>
      </p:pic>
      <p:sp>
        <p:nvSpPr>
          <p:cNvPr id="200" name="Google Shape;200;p22"/>
          <p:cNvSpPr txBox="1"/>
          <p:nvPr/>
        </p:nvSpPr>
        <p:spPr>
          <a:xfrm>
            <a:off x="1527900" y="3560000"/>
            <a:ext cx="6088200" cy="12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D9D9D9"/>
                </a:solidFill>
                <a:latin typeface="Montserrat"/>
                <a:ea typeface="Montserrat"/>
                <a:cs typeface="Montserrat"/>
                <a:sym typeface="Montserrat"/>
              </a:rPr>
              <a:t>Thank you for listening!</a:t>
            </a:r>
            <a:endParaRPr b="1" sz="2400">
              <a:solidFill>
                <a:srgbClr val="D9D9D9"/>
              </a:solidFill>
              <a:latin typeface="Montserrat"/>
              <a:ea typeface="Montserrat"/>
              <a:cs typeface="Montserrat"/>
              <a:sym typeface="Montserrat"/>
            </a:endParaRPr>
          </a:p>
          <a:p>
            <a:pPr indent="0" lvl="0" marL="0" rtl="0" algn="ctr">
              <a:spcBef>
                <a:spcPts val="0"/>
              </a:spcBef>
              <a:spcAft>
                <a:spcPts val="0"/>
              </a:spcAft>
              <a:buNone/>
            </a:pPr>
            <a:r>
              <a:rPr lang="en" sz="1500">
                <a:solidFill>
                  <a:srgbClr val="D9D9D9"/>
                </a:solidFill>
                <a:latin typeface="Montserrat"/>
                <a:ea typeface="Montserrat"/>
                <a:cs typeface="Montserrat"/>
                <a:sym typeface="Montserrat"/>
              </a:rPr>
              <a:t>Questions? Contact us at sddec20-14@iastate.edu</a:t>
            </a:r>
            <a:r>
              <a:rPr b="1" lang="en" sz="2400">
                <a:solidFill>
                  <a:srgbClr val="D9D9D9"/>
                </a:solidFill>
                <a:latin typeface="Montserrat"/>
                <a:ea typeface="Montserrat"/>
                <a:cs typeface="Montserrat"/>
                <a:sym typeface="Montserrat"/>
              </a:rPr>
              <a:t> </a:t>
            </a:r>
            <a:endParaRPr b="1" sz="2400">
              <a:solidFill>
                <a:srgbClr val="D9D9D9"/>
              </a:solidFill>
              <a:latin typeface="Montserrat"/>
              <a:ea typeface="Montserrat"/>
              <a:cs typeface="Montserrat"/>
              <a:sym typeface="Montserrat"/>
            </a:endParaRPr>
          </a:p>
        </p:txBody>
      </p:sp>
      <p:sp>
        <p:nvSpPr>
          <p:cNvPr id="201" name="Google Shape;201;p22"/>
          <p:cNvSpPr txBox="1"/>
          <p:nvPr>
            <p:ph idx="1" type="body"/>
          </p:nvPr>
        </p:nvSpPr>
        <p:spPr>
          <a:xfrm>
            <a:off x="744050" y="474013"/>
            <a:ext cx="3466800" cy="31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CC4125"/>
                </a:solidFill>
                <a:latin typeface="Montserrat"/>
                <a:ea typeface="Montserrat"/>
                <a:cs typeface="Montserrat"/>
                <a:sym typeface="Montserrat"/>
              </a:rPr>
              <a:t>Summary</a:t>
            </a:r>
            <a:r>
              <a:rPr b="1" lang="en" sz="1700">
                <a:solidFill>
                  <a:srgbClr val="CC4125"/>
                </a:solidFill>
                <a:latin typeface="Montserrat"/>
                <a:ea typeface="Montserrat"/>
                <a:cs typeface="Montserrat"/>
                <a:sym typeface="Montserrat"/>
              </a:rPr>
              <a:t>:</a:t>
            </a:r>
            <a:endParaRPr b="1" sz="1700">
              <a:solidFill>
                <a:srgbClr val="CC4125"/>
              </a:solidFill>
              <a:latin typeface="Montserrat"/>
              <a:ea typeface="Montserrat"/>
              <a:cs typeface="Montserrat"/>
              <a:sym typeface="Montserrat"/>
            </a:endParaRPr>
          </a:p>
          <a:p>
            <a:pPr indent="-336550" lvl="0" marL="457200" rtl="0" algn="l">
              <a:spcBef>
                <a:spcPts val="1600"/>
              </a:spcBef>
              <a:spcAft>
                <a:spcPts val="0"/>
              </a:spcAft>
              <a:buClr>
                <a:srgbClr val="D9D9D9"/>
              </a:buClr>
              <a:buSzPts val="1700"/>
              <a:buChar char="●"/>
            </a:pPr>
            <a:r>
              <a:rPr lang="en" sz="1700">
                <a:solidFill>
                  <a:srgbClr val="D9D9D9"/>
                </a:solidFill>
              </a:rPr>
              <a:t>Complete, expandable hardware solution</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Polished, robust software delivery</a:t>
            </a:r>
            <a:endParaRPr sz="1700">
              <a:solidFill>
                <a:srgbClr val="D9D9D9"/>
              </a:solidFill>
            </a:endParaRPr>
          </a:p>
          <a:p>
            <a:pPr indent="-336550" lvl="0" marL="457200" rtl="0" algn="l">
              <a:spcBef>
                <a:spcPts val="0"/>
              </a:spcBef>
              <a:spcAft>
                <a:spcPts val="0"/>
              </a:spcAft>
              <a:buClr>
                <a:srgbClr val="D9D9D9"/>
              </a:buClr>
              <a:buSzPts val="1700"/>
              <a:buChar char="●"/>
            </a:pPr>
            <a:r>
              <a:rPr lang="en" sz="1700">
                <a:solidFill>
                  <a:srgbClr val="D9D9D9"/>
                </a:solidFill>
              </a:rPr>
              <a:t>Intuitive set of labs using CyDAQ hardware to cement abstract theory</a:t>
            </a:r>
            <a:endParaRPr sz="1700">
              <a:solidFill>
                <a:srgbClr val="D9D9D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